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3"/>
  </p:notesMasterIdLst>
  <p:sldIdLst>
    <p:sldId id="289" r:id="rId2"/>
  </p:sldIdLst>
  <p:sldSz cx="12195175" cy="6859588"/>
  <p:notesSz cx="6797675" cy="9926638"/>
  <p:custDataLst>
    <p:tags r:id="rId4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>
      <p:cViewPr varScale="1">
        <p:scale>
          <a:sx n="96" d="100"/>
          <a:sy n="96" d="100"/>
        </p:scale>
        <p:origin x="96" y="870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63E75D-5362-9940-8D76-E1A309A0E14B}" type="doc">
      <dgm:prSet loTypeId="urn:microsoft.com/office/officeart/2005/8/layout/venn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da-DK"/>
        </a:p>
      </dgm:t>
    </dgm:pt>
    <dgm:pt modelId="{E1AA9FBB-AA63-A847-A6D6-CF3FC8BE2D34}">
      <dgm:prSet phldrT="[Teks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da-DK" sz="2000" smtClean="0"/>
            <a:t>Faglig/ organisatorisk udvikling </a:t>
          </a:r>
          <a:endParaRPr lang="da-DK" sz="2000" dirty="0"/>
        </a:p>
      </dgm:t>
    </dgm:pt>
    <dgm:pt modelId="{6ADEC858-1EA0-774A-93A7-8079BDB8BC6C}" type="parTrans" cxnId="{E05D1B0D-29A1-4246-BA9C-E5BF777B7079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0DBA7BF5-4B58-E449-A802-2316D26CAC93}" type="sibTrans" cxnId="{E05D1B0D-29A1-4246-BA9C-E5BF777B7079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DBEDC691-EE94-8D4C-B483-69E6F9E67AC6}">
      <dgm:prSet phldrT="[Tekst]" custT="1"/>
      <dgm:spPr>
        <a:solidFill>
          <a:srgbClr val="D88E9A"/>
        </a:solidFill>
      </dgm:spPr>
      <dgm:t>
        <a:bodyPr/>
        <a:lstStyle/>
        <a:p>
          <a:r>
            <a:rPr lang="da-DK" sz="2000" smtClean="0"/>
            <a:t>Team</a:t>
          </a:r>
          <a:endParaRPr lang="da-DK" sz="2000" dirty="0"/>
        </a:p>
      </dgm:t>
    </dgm:pt>
    <dgm:pt modelId="{86E35B64-D595-BC4D-87F3-E867AA6A7456}" type="parTrans" cxnId="{90F9F6AF-FFD0-3647-BAF1-6D2445193E3E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E8C4BAE8-C748-1746-A33B-5A63C8F43106}" type="sibTrans" cxnId="{90F9F6AF-FFD0-3647-BAF1-6D2445193E3E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597A6AD0-0B34-2449-A620-5B464888185C}">
      <dgm:prSet phldrT="[Tekst]" custT="1"/>
      <dgm:spPr>
        <a:solidFill>
          <a:srgbClr val="626C9E">
            <a:alpha val="49804"/>
          </a:srgbClr>
        </a:solidFill>
      </dgm:spPr>
      <dgm:t>
        <a:bodyPr/>
        <a:lstStyle/>
        <a:p>
          <a:pPr algn="ctr"/>
          <a:r>
            <a:rPr lang="da-DK" sz="2000" smtClean="0"/>
            <a:t>Individuel - professionel udvikling</a:t>
          </a:r>
          <a:endParaRPr lang="da-DK" sz="2000" dirty="0"/>
        </a:p>
      </dgm:t>
    </dgm:pt>
    <dgm:pt modelId="{7D644CA4-75F4-EB45-9BA4-6D4C25311F19}" type="parTrans" cxnId="{23167D10-3562-6544-B8EB-0758DC9FE44E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E4F98080-283A-484F-AF34-61141AFD67E7}" type="sibTrans" cxnId="{23167D10-3562-6544-B8EB-0758DC9FE44E}">
      <dgm:prSet/>
      <dgm:spPr/>
      <dgm:t>
        <a:bodyPr/>
        <a:lstStyle/>
        <a:p>
          <a:endParaRPr lang="da-DK" sz="1400">
            <a:solidFill>
              <a:schemeClr val="tx1"/>
            </a:solidFill>
          </a:endParaRPr>
        </a:p>
      </dgm:t>
    </dgm:pt>
    <dgm:pt modelId="{7DEC2F11-1995-EB49-9472-F36F11DC6C03}" type="pres">
      <dgm:prSet presAssocID="{D463E75D-5362-9940-8D76-E1A309A0E14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da-DK"/>
        </a:p>
      </dgm:t>
    </dgm:pt>
    <dgm:pt modelId="{2EA62BEE-C9A1-B74D-B097-1F078DE5B19A}" type="pres">
      <dgm:prSet presAssocID="{E1AA9FBB-AA63-A847-A6D6-CF3FC8BE2D34}" presName="circ1" presStyleLbl="vennNode1" presStyleIdx="0" presStyleCnt="3" custScaleX="82255" custScaleY="91318" custLinFactNeighborX="-9206" custLinFactNeighborY="5303"/>
      <dgm:spPr/>
      <dgm:t>
        <a:bodyPr/>
        <a:lstStyle/>
        <a:p>
          <a:endParaRPr lang="da-DK"/>
        </a:p>
      </dgm:t>
    </dgm:pt>
    <dgm:pt modelId="{20AC8C5B-45E1-A743-A47D-82CF2A71FBFC}" type="pres">
      <dgm:prSet presAssocID="{E1AA9FBB-AA63-A847-A6D6-CF3FC8BE2D3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a-DK"/>
        </a:p>
      </dgm:t>
    </dgm:pt>
    <dgm:pt modelId="{B0A6761E-84FF-D145-8252-55C0BE740B9E}" type="pres">
      <dgm:prSet presAssocID="{DBEDC691-EE94-8D4C-B483-69E6F9E67AC6}" presName="circ2" presStyleLbl="vennNode1" presStyleIdx="1" presStyleCnt="3" custScaleX="68751" custScaleY="75847" custLinFactNeighborX="-9362" custLinFactNeighborY="-7307"/>
      <dgm:spPr/>
      <dgm:t>
        <a:bodyPr/>
        <a:lstStyle/>
        <a:p>
          <a:endParaRPr lang="da-DK"/>
        </a:p>
      </dgm:t>
    </dgm:pt>
    <dgm:pt modelId="{EEF414B1-56B7-A647-B850-B71E06A8A86D}" type="pres">
      <dgm:prSet presAssocID="{DBEDC691-EE94-8D4C-B483-69E6F9E67AC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a-DK"/>
        </a:p>
      </dgm:t>
    </dgm:pt>
    <dgm:pt modelId="{0A785B71-EA96-CE42-B0C6-CF236817707F}" type="pres">
      <dgm:prSet presAssocID="{597A6AD0-0B34-2449-A620-5B464888185C}" presName="circ3" presStyleLbl="vennNode1" presStyleIdx="2" presStyleCnt="3" custScaleX="86904" custScaleY="87255"/>
      <dgm:spPr/>
      <dgm:t>
        <a:bodyPr/>
        <a:lstStyle/>
        <a:p>
          <a:endParaRPr lang="da-DK"/>
        </a:p>
      </dgm:t>
    </dgm:pt>
    <dgm:pt modelId="{CDB4BBEF-7765-684B-805E-DCB976964764}" type="pres">
      <dgm:prSet presAssocID="{597A6AD0-0B34-2449-A620-5B464888185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a-DK"/>
        </a:p>
      </dgm:t>
    </dgm:pt>
  </dgm:ptLst>
  <dgm:cxnLst>
    <dgm:cxn modelId="{90F9F6AF-FFD0-3647-BAF1-6D2445193E3E}" srcId="{D463E75D-5362-9940-8D76-E1A309A0E14B}" destId="{DBEDC691-EE94-8D4C-B483-69E6F9E67AC6}" srcOrd="1" destOrd="0" parTransId="{86E35B64-D595-BC4D-87F3-E867AA6A7456}" sibTransId="{E8C4BAE8-C748-1746-A33B-5A63C8F43106}"/>
    <dgm:cxn modelId="{AA91C25E-13D7-2F45-B9BB-9059845F51BE}" type="presOf" srcId="{E1AA9FBB-AA63-A847-A6D6-CF3FC8BE2D34}" destId="{2EA62BEE-C9A1-B74D-B097-1F078DE5B19A}" srcOrd="0" destOrd="0" presId="urn:microsoft.com/office/officeart/2005/8/layout/venn1"/>
    <dgm:cxn modelId="{E05D1B0D-29A1-4246-BA9C-E5BF777B7079}" srcId="{D463E75D-5362-9940-8D76-E1A309A0E14B}" destId="{E1AA9FBB-AA63-A847-A6D6-CF3FC8BE2D34}" srcOrd="0" destOrd="0" parTransId="{6ADEC858-1EA0-774A-93A7-8079BDB8BC6C}" sibTransId="{0DBA7BF5-4B58-E449-A802-2316D26CAC93}"/>
    <dgm:cxn modelId="{23167D10-3562-6544-B8EB-0758DC9FE44E}" srcId="{D463E75D-5362-9940-8D76-E1A309A0E14B}" destId="{597A6AD0-0B34-2449-A620-5B464888185C}" srcOrd="2" destOrd="0" parTransId="{7D644CA4-75F4-EB45-9BA4-6D4C25311F19}" sibTransId="{E4F98080-283A-484F-AF34-61141AFD67E7}"/>
    <dgm:cxn modelId="{1141DE45-12A1-444B-B90B-4E54B7444AF8}" type="presOf" srcId="{D463E75D-5362-9940-8D76-E1A309A0E14B}" destId="{7DEC2F11-1995-EB49-9472-F36F11DC6C03}" srcOrd="0" destOrd="0" presId="urn:microsoft.com/office/officeart/2005/8/layout/venn1"/>
    <dgm:cxn modelId="{DC4D87E1-4B53-9C4A-B13A-563CF09A66FF}" type="presOf" srcId="{597A6AD0-0B34-2449-A620-5B464888185C}" destId="{CDB4BBEF-7765-684B-805E-DCB976964764}" srcOrd="1" destOrd="0" presId="urn:microsoft.com/office/officeart/2005/8/layout/venn1"/>
    <dgm:cxn modelId="{90609E1D-3EFC-CB41-BC6F-93C260E0C632}" type="presOf" srcId="{597A6AD0-0B34-2449-A620-5B464888185C}" destId="{0A785B71-EA96-CE42-B0C6-CF236817707F}" srcOrd="0" destOrd="0" presId="urn:microsoft.com/office/officeart/2005/8/layout/venn1"/>
    <dgm:cxn modelId="{D3423533-C213-7044-A547-9738D25B990B}" type="presOf" srcId="{DBEDC691-EE94-8D4C-B483-69E6F9E67AC6}" destId="{B0A6761E-84FF-D145-8252-55C0BE740B9E}" srcOrd="0" destOrd="0" presId="urn:microsoft.com/office/officeart/2005/8/layout/venn1"/>
    <dgm:cxn modelId="{3372A082-90F7-6A41-B9F7-065FBF135B34}" type="presOf" srcId="{E1AA9FBB-AA63-A847-A6D6-CF3FC8BE2D34}" destId="{20AC8C5B-45E1-A743-A47D-82CF2A71FBFC}" srcOrd="1" destOrd="0" presId="urn:microsoft.com/office/officeart/2005/8/layout/venn1"/>
    <dgm:cxn modelId="{58E3BDA6-2AD7-464D-A9A2-42F8A1EB096F}" type="presOf" srcId="{DBEDC691-EE94-8D4C-B483-69E6F9E67AC6}" destId="{EEF414B1-56B7-A647-B850-B71E06A8A86D}" srcOrd="1" destOrd="0" presId="urn:microsoft.com/office/officeart/2005/8/layout/venn1"/>
    <dgm:cxn modelId="{DB7BBF8A-C49B-D444-87B2-553404F22766}" type="presParOf" srcId="{7DEC2F11-1995-EB49-9472-F36F11DC6C03}" destId="{2EA62BEE-C9A1-B74D-B097-1F078DE5B19A}" srcOrd="0" destOrd="0" presId="urn:microsoft.com/office/officeart/2005/8/layout/venn1"/>
    <dgm:cxn modelId="{C1B5DDEF-F5A8-274B-88EB-2B866998D535}" type="presParOf" srcId="{7DEC2F11-1995-EB49-9472-F36F11DC6C03}" destId="{20AC8C5B-45E1-A743-A47D-82CF2A71FBFC}" srcOrd="1" destOrd="0" presId="urn:microsoft.com/office/officeart/2005/8/layout/venn1"/>
    <dgm:cxn modelId="{A0D4869C-A1CE-5543-8CC7-EE94D0807637}" type="presParOf" srcId="{7DEC2F11-1995-EB49-9472-F36F11DC6C03}" destId="{B0A6761E-84FF-D145-8252-55C0BE740B9E}" srcOrd="2" destOrd="0" presId="urn:microsoft.com/office/officeart/2005/8/layout/venn1"/>
    <dgm:cxn modelId="{C8E4A33C-9F74-3142-ACEE-368C0B20ACFC}" type="presParOf" srcId="{7DEC2F11-1995-EB49-9472-F36F11DC6C03}" destId="{EEF414B1-56B7-A647-B850-B71E06A8A86D}" srcOrd="3" destOrd="0" presId="urn:microsoft.com/office/officeart/2005/8/layout/venn1"/>
    <dgm:cxn modelId="{A42426C1-3DE4-2C47-BDB9-0CAD00D8263A}" type="presParOf" srcId="{7DEC2F11-1995-EB49-9472-F36F11DC6C03}" destId="{0A785B71-EA96-CE42-B0C6-CF236817707F}" srcOrd="4" destOrd="0" presId="urn:microsoft.com/office/officeart/2005/8/layout/venn1"/>
    <dgm:cxn modelId="{38882638-76C4-C241-B881-B7D506F7A797}" type="presParOf" srcId="{7DEC2F11-1995-EB49-9472-F36F11DC6C03}" destId="{CDB4BBEF-7765-684B-805E-DCB976964764}" srcOrd="5" destOrd="0" presId="urn:microsoft.com/office/officeart/2005/8/layout/venn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62BEE-C9A1-B74D-B097-1F078DE5B19A}">
      <dsp:nvSpPr>
        <dsp:cNvPr id="0" name=""/>
        <dsp:cNvSpPr/>
      </dsp:nvSpPr>
      <dsp:spPr>
        <a:xfrm>
          <a:off x="4414966" y="408191"/>
          <a:ext cx="2634827" cy="2925137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a-DK" sz="2000" kern="1200" smtClean="0"/>
            <a:t>Faglig/ organisatorisk udvikling </a:t>
          </a:r>
          <a:endParaRPr lang="da-DK" sz="2000" kern="1200" dirty="0"/>
        </a:p>
      </dsp:txBody>
      <dsp:txXfrm>
        <a:off x="4766277" y="920090"/>
        <a:ext cx="1932206" cy="1316311"/>
      </dsp:txXfrm>
    </dsp:sp>
    <dsp:sp modelId="{B0A6761E-84FF-D145-8252-55C0BE740B9E}">
      <dsp:nvSpPr>
        <dsp:cNvPr id="0" name=""/>
        <dsp:cNvSpPr/>
      </dsp:nvSpPr>
      <dsp:spPr>
        <a:xfrm>
          <a:off x="5782089" y="2254076"/>
          <a:ext cx="2202261" cy="2429563"/>
        </a:xfrm>
        <a:prstGeom prst="ellipse">
          <a:avLst/>
        </a:prstGeom>
        <a:solidFill>
          <a:srgbClr val="D88E9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a-DK" sz="2000" kern="1200" smtClean="0"/>
            <a:t>Team</a:t>
          </a:r>
          <a:endParaRPr lang="da-DK" sz="2000" kern="1200" dirty="0"/>
        </a:p>
      </dsp:txBody>
      <dsp:txXfrm>
        <a:off x="6455614" y="2881713"/>
        <a:ext cx="1321356" cy="1336259"/>
      </dsp:txXfrm>
    </dsp:sp>
    <dsp:sp modelId="{0A785B71-EA96-CE42-B0C6-CF236817707F}">
      <dsp:nvSpPr>
        <dsp:cNvPr id="0" name=""/>
        <dsp:cNvSpPr/>
      </dsp:nvSpPr>
      <dsp:spPr>
        <a:xfrm>
          <a:off x="3479561" y="2305424"/>
          <a:ext cx="2783746" cy="2794989"/>
        </a:xfrm>
        <a:prstGeom prst="ellipse">
          <a:avLst/>
        </a:prstGeom>
        <a:solidFill>
          <a:srgbClr val="626C9E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a-DK" sz="2000" kern="1200" smtClean="0"/>
            <a:t>Individuel - professionel udvikling</a:t>
          </a:r>
          <a:endParaRPr lang="da-DK" sz="2000" kern="1200" dirty="0"/>
        </a:p>
      </dsp:txBody>
      <dsp:txXfrm>
        <a:off x="3741697" y="3027463"/>
        <a:ext cx="1670247" cy="1537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07-06-2024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Tx/>
              <a:buNone/>
            </a:pPr>
            <a:r>
              <a:rPr lang="en-US" sz="1200" b="1" dirty="0" smtClean="0">
                <a:solidFill>
                  <a:schemeClr val="bg1"/>
                </a:solidFill>
              </a:rPr>
              <a:t>Kathrine</a:t>
            </a:r>
          </a:p>
          <a:p>
            <a:pPr marL="0" indent="0" algn="l">
              <a:buFontTx/>
              <a:buNone/>
            </a:pPr>
            <a:endParaRPr lang="en-US" sz="1200" b="1" dirty="0" smtClean="0">
              <a:solidFill>
                <a:schemeClr val="bg1"/>
              </a:solidFill>
            </a:endParaRPr>
          </a:p>
          <a:p>
            <a:pPr marL="0" indent="0" algn="l">
              <a:buFontTx/>
              <a:buNone/>
            </a:pPr>
            <a:r>
              <a:rPr lang="en-US" sz="1200" b="1" dirty="0" err="1" smtClean="0">
                <a:solidFill>
                  <a:schemeClr val="bg1"/>
                </a:solidFill>
              </a:rPr>
              <a:t>Hvad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gjorde</a:t>
            </a:r>
            <a:r>
              <a:rPr lang="en-US" sz="1200" b="1" dirty="0" smtClean="0">
                <a:solidFill>
                  <a:schemeClr val="bg1"/>
                </a:solidFill>
              </a:rPr>
              <a:t> vi</a:t>
            </a:r>
          </a:p>
          <a:p>
            <a:pPr marL="0" indent="0" algn="l">
              <a:buFontTx/>
              <a:buNone/>
            </a:pPr>
            <a:endParaRPr lang="en-US" sz="1200" b="1" dirty="0" smtClean="0">
              <a:solidFill>
                <a:schemeClr val="bg1"/>
              </a:solidFill>
            </a:endParaRPr>
          </a:p>
          <a:p>
            <a:pPr marL="0" indent="0" algn="l">
              <a:buFontTx/>
              <a:buNone/>
            </a:pPr>
            <a:r>
              <a:rPr lang="en-US" sz="1200" b="1" dirty="0" err="1" smtClean="0">
                <a:solidFill>
                  <a:schemeClr val="bg1"/>
                </a:solidFill>
              </a:rPr>
              <a:t>Høj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kompleksitet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kræver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høj</a:t>
            </a:r>
            <a:r>
              <a:rPr lang="en-US" sz="1200" b="1" dirty="0" smtClean="0">
                <a:solidFill>
                  <a:schemeClr val="bg1"/>
                </a:solidFill>
              </a:rPr>
              <a:t> grad af </a:t>
            </a:r>
            <a:r>
              <a:rPr lang="en-US" sz="1200" b="1" dirty="0" err="1" smtClean="0">
                <a:solidFill>
                  <a:schemeClr val="bg1"/>
                </a:solidFill>
              </a:rPr>
              <a:t>involvering</a:t>
            </a:r>
            <a:r>
              <a:rPr lang="en-US" sz="1200" b="1" dirty="0" smtClean="0">
                <a:solidFill>
                  <a:schemeClr val="bg1"/>
                </a:solidFill>
              </a:rPr>
              <a:t> – og </a:t>
            </a:r>
            <a:r>
              <a:rPr lang="en-US" sz="1200" b="1" dirty="0" err="1" smtClean="0">
                <a:solidFill>
                  <a:schemeClr val="bg1"/>
                </a:solidFill>
              </a:rPr>
              <a:t>nye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kompetencer</a:t>
            </a:r>
            <a:endParaRPr lang="en-US" sz="1200" b="1" dirty="0" smtClean="0">
              <a:solidFill>
                <a:schemeClr val="bg1"/>
              </a:solidFill>
            </a:endParaRPr>
          </a:p>
          <a:p>
            <a:pPr marL="0" indent="0" algn="l">
              <a:buFontTx/>
              <a:buNone/>
            </a:pPr>
            <a:endParaRPr lang="en-US" sz="1200" dirty="0" smtClean="0">
              <a:solidFill>
                <a:schemeClr val="bg1"/>
              </a:solidFill>
            </a:endParaRPr>
          </a:p>
          <a:p>
            <a:pPr marL="0" indent="0" algn="l">
              <a:buFontTx/>
              <a:buNone/>
            </a:pPr>
            <a:r>
              <a:rPr lang="en-US" sz="1200" b="1" dirty="0" err="1" smtClean="0">
                <a:solidFill>
                  <a:schemeClr val="bg1"/>
                </a:solidFill>
              </a:rPr>
              <a:t>Træning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>
                <a:solidFill>
                  <a:schemeClr val="bg1"/>
                </a:solidFill>
              </a:rPr>
              <a:t>er essential  på 3 plan </a:t>
            </a:r>
            <a:r>
              <a:rPr lang="en-US" sz="1200" dirty="0">
                <a:solidFill>
                  <a:schemeClr val="bg1"/>
                </a:solidFill>
              </a:rPr>
              <a:t>– </a:t>
            </a:r>
            <a:r>
              <a:rPr lang="en-US" sz="1200" dirty="0" err="1">
                <a:solidFill>
                  <a:schemeClr val="bg1"/>
                </a:solidFill>
              </a:rPr>
              <a:t>løse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opgaver</a:t>
            </a:r>
            <a:r>
              <a:rPr lang="en-US" sz="1200" dirty="0">
                <a:solidFill>
                  <a:schemeClr val="bg1"/>
                </a:solidFill>
              </a:rPr>
              <a:t>, </a:t>
            </a:r>
            <a:r>
              <a:rPr lang="en-US" sz="1200" dirty="0" err="1">
                <a:solidFill>
                  <a:schemeClr val="bg1"/>
                </a:solidFill>
              </a:rPr>
              <a:t>udvikle</a:t>
            </a:r>
            <a:r>
              <a:rPr lang="en-US" sz="1200" dirty="0">
                <a:solidFill>
                  <a:schemeClr val="bg1"/>
                </a:solidFill>
              </a:rPr>
              <a:t> teaming </a:t>
            </a:r>
            <a:r>
              <a:rPr lang="en-US" sz="1200" dirty="0" err="1">
                <a:solidFill>
                  <a:schemeClr val="bg1"/>
                </a:solidFill>
              </a:rPr>
              <a:t>kompetencer</a:t>
            </a:r>
            <a:r>
              <a:rPr lang="en-US" sz="1200" dirty="0">
                <a:solidFill>
                  <a:schemeClr val="bg1"/>
                </a:solidFill>
              </a:rPr>
              <a:t> og </a:t>
            </a:r>
            <a:r>
              <a:rPr lang="en-US" sz="1200" dirty="0" err="1">
                <a:solidFill>
                  <a:schemeClr val="bg1"/>
                </a:solidFill>
              </a:rPr>
              <a:t>personlig</a:t>
            </a:r>
            <a:r>
              <a:rPr lang="en-US" sz="1200" dirty="0">
                <a:solidFill>
                  <a:schemeClr val="bg1"/>
                </a:solidFill>
              </a:rPr>
              <a:t> professional </a:t>
            </a:r>
            <a:r>
              <a:rPr lang="en-US" sz="1200" dirty="0" err="1">
                <a:solidFill>
                  <a:schemeClr val="bg1"/>
                </a:solidFill>
              </a:rPr>
              <a:t>udviling</a:t>
            </a:r>
            <a:r>
              <a:rPr lang="en-US" sz="1200" dirty="0">
                <a:solidFill>
                  <a:schemeClr val="bg1"/>
                </a:solidFill>
              </a:rPr>
              <a:t>– </a:t>
            </a:r>
            <a:r>
              <a:rPr lang="en-US" sz="1200" dirty="0" err="1" smtClean="0">
                <a:solidFill>
                  <a:schemeClr val="bg1"/>
                </a:solidFill>
              </a:rPr>
              <a:t>alle</a:t>
            </a:r>
            <a:endParaRPr lang="en-US" sz="1200" dirty="0">
              <a:solidFill>
                <a:schemeClr val="bg1"/>
              </a:solidFill>
            </a:endParaRPr>
          </a:p>
          <a:p>
            <a:pPr algn="l"/>
            <a:endParaRPr lang="da-DK" sz="1800" u="sng" dirty="0" smtClean="0">
              <a:solidFill>
                <a:schemeClr val="bg1"/>
              </a:solidFill>
            </a:endParaRPr>
          </a:p>
          <a:p>
            <a:pPr algn="l"/>
            <a:r>
              <a:rPr lang="da-DK" sz="1800" u="sng" dirty="0" smtClean="0">
                <a:solidFill>
                  <a:schemeClr val="bg1"/>
                </a:solidFill>
              </a:rPr>
              <a:t>Adaptive </a:t>
            </a:r>
            <a:r>
              <a:rPr lang="da-DK" sz="1800" u="sng" dirty="0">
                <a:solidFill>
                  <a:schemeClr val="bg1"/>
                </a:solidFill>
              </a:rPr>
              <a:t>udfordringer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chemeClr val="bg1"/>
                </a:solidFill>
              </a:rPr>
              <a:t>Svære at identificere (nemme af fornægte)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chemeClr val="bg1"/>
                </a:solidFill>
              </a:rPr>
              <a:t>Løsning kræver ændring af  (dybe) antagelser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chemeClr val="bg1"/>
                </a:solidFill>
              </a:rPr>
              <a:t>Kræver mange ændringer på tværs af (ukendte) rammer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chemeClr val="bg1"/>
                </a:solidFill>
              </a:rPr>
              <a:t>Kan løse af/med dem som mærker problemet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chemeClr val="bg1"/>
                </a:solidFill>
              </a:rPr>
              <a:t>Ingen ”</a:t>
            </a:r>
            <a:r>
              <a:rPr lang="da-DK" sz="1200" dirty="0" err="1">
                <a:solidFill>
                  <a:schemeClr val="bg1"/>
                </a:solidFill>
              </a:rPr>
              <a:t>quick</a:t>
            </a:r>
            <a:r>
              <a:rPr lang="da-DK" sz="1200" dirty="0">
                <a:solidFill>
                  <a:schemeClr val="bg1"/>
                </a:solidFill>
              </a:rPr>
              <a:t> fix” - kræver konstante eksperimenter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2AE33D-2700-4FCE-8868-5BD7E5A6F2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478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 descr="Hold pause ved motorvejens små oaser | FD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960" y="1247101"/>
            <a:ext cx="2266986" cy="180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9A9975E4-DCBD-EC4F-8129-BF41BFB2E768}"/>
              </a:ext>
            </a:extLst>
          </p:cNvPr>
          <p:cNvGraphicFramePr/>
          <p:nvPr>
            <p:extLst/>
          </p:nvPr>
        </p:nvGraphicFramePr>
        <p:xfrm>
          <a:off x="238443" y="971376"/>
          <a:ext cx="11763800" cy="5338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itel 6">
            <a:extLst>
              <a:ext uri="{FF2B5EF4-FFF2-40B4-BE49-F238E27FC236}">
                <a16:creationId xmlns:a16="http://schemas.microsoft.com/office/drawing/2014/main" id="{A1A9411E-2C1D-344B-B7C3-97B13E1BF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47" y="179874"/>
            <a:ext cx="9738687" cy="337889"/>
          </a:xfrm>
        </p:spPr>
        <p:txBody>
          <a:bodyPr>
            <a:noAutofit/>
          </a:bodyPr>
          <a:lstStyle/>
          <a:p>
            <a:pPr algn="l"/>
            <a:r>
              <a:rPr lang="da-DK" sz="20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Den bevidstudviklende organisation – udvikling på 3 planer; faglig, individuel og organisatorisk </a:t>
            </a:r>
            <a:endParaRPr lang="da-DK" sz="20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5935AA25-C02B-154B-B29A-6ED9D0183CEB}"/>
              </a:ext>
            </a:extLst>
          </p:cNvPr>
          <p:cNvSpPr txBox="1"/>
          <p:nvPr/>
        </p:nvSpPr>
        <p:spPr>
          <a:xfrm>
            <a:off x="7753771" y="1015004"/>
            <a:ext cx="4192319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defTabSz="914286"/>
            <a:r>
              <a:rPr lang="da-DK" sz="2000" b="1" dirty="0">
                <a:solidFill>
                  <a:prstClr val="white"/>
                </a:solidFill>
                <a:latin typeface="Calibri" panose="020F0502020204030204"/>
              </a:rPr>
              <a:t>BASAL </a:t>
            </a:r>
            <a:r>
              <a:rPr lang="da-DK" sz="2000" b="1" dirty="0" smtClean="0">
                <a:solidFill>
                  <a:prstClr val="white"/>
                </a:solidFill>
                <a:latin typeface="Calibri" panose="020F0502020204030204"/>
              </a:rPr>
              <a:t>VÆRKTØJSKASSE:</a:t>
            </a:r>
            <a:endParaRPr lang="da-DK" sz="2000" dirty="0">
              <a:solidFill>
                <a:prstClr val="white"/>
              </a:solidFill>
              <a:latin typeface="Calibri" panose="020F0502020204030204"/>
            </a:endParaRPr>
          </a:p>
          <a:p>
            <a:pPr marL="342900" indent="-342900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SWOT-analyse</a:t>
            </a:r>
            <a:endParaRPr lang="da-DK" sz="2000" dirty="0">
              <a:solidFill>
                <a:prstClr val="white"/>
              </a:solidFill>
              <a:latin typeface="Calibri" panose="020F0502020204030204"/>
            </a:endParaRPr>
          </a:p>
          <a:p>
            <a:pPr marL="342900" indent="-342900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Interessent </a:t>
            </a: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analyse  </a:t>
            </a:r>
            <a:endParaRPr lang="da-DK" sz="2000" dirty="0" smtClean="0">
              <a:solidFill>
                <a:prstClr val="white"/>
              </a:solidFill>
              <a:latin typeface="Calibri" panose="020F0502020204030204"/>
            </a:endParaRPr>
          </a:p>
          <a:p>
            <a:pPr marL="342900" indent="-342900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Strategisk </a:t>
            </a: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game-plan</a:t>
            </a:r>
          </a:p>
        </p:txBody>
      </p:sp>
      <p:sp>
        <p:nvSpPr>
          <p:cNvPr id="18" name="Tekstfelt 17">
            <a:extLst>
              <a:ext uri="{FF2B5EF4-FFF2-40B4-BE49-F238E27FC236}">
                <a16:creationId xmlns:a16="http://schemas.microsoft.com/office/drawing/2014/main" id="{B5F21A82-BE05-794A-91D9-19A57DFBC5A9}"/>
              </a:ext>
            </a:extLst>
          </p:cNvPr>
          <p:cNvSpPr txBox="1"/>
          <p:nvPr/>
        </p:nvSpPr>
        <p:spPr>
          <a:xfrm>
            <a:off x="8446364" y="3227001"/>
            <a:ext cx="3499726" cy="1292533"/>
          </a:xfrm>
          <a:prstGeom prst="rect">
            <a:avLst/>
          </a:prstGeom>
          <a:solidFill>
            <a:srgbClr val="D88E9A"/>
          </a:solidFill>
        </p:spPr>
        <p:txBody>
          <a:bodyPr wrap="square" rtlCol="0">
            <a:spAutoFit/>
          </a:bodyPr>
          <a:lstStyle/>
          <a:p>
            <a:pPr algn="ctr" defTabSz="914286"/>
            <a:r>
              <a:rPr lang="da-DK" sz="1799" b="1" dirty="0">
                <a:solidFill>
                  <a:prstClr val="white"/>
                </a:solidFill>
                <a:latin typeface="Calibri" panose="020F0502020204030204"/>
              </a:rPr>
              <a:t>TEAMING</a:t>
            </a: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Samarbejdsprofiler</a:t>
            </a: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Feedback </a:t>
            </a:r>
            <a:endParaRPr lang="da-DK" sz="2000" dirty="0" smtClean="0">
              <a:solidFill>
                <a:prstClr val="white"/>
              </a:solidFill>
              <a:latin typeface="Calibri" panose="020F0502020204030204"/>
            </a:endParaRP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Løse </a:t>
            </a: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en </a:t>
            </a: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opgave tværfagligt</a:t>
            </a:r>
            <a:endParaRPr lang="da-DK" sz="2000" dirty="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20" name="Lige pilforbindelse 19">
            <a:extLst>
              <a:ext uri="{FF2B5EF4-FFF2-40B4-BE49-F238E27FC236}">
                <a16:creationId xmlns:a16="http://schemas.microsoft.com/office/drawing/2014/main" id="{79355813-277B-4E49-B882-4D4F2B29D8DA}"/>
              </a:ext>
            </a:extLst>
          </p:cNvPr>
          <p:cNvCxnSpPr>
            <a:cxnSpLocks/>
          </p:cNvCxnSpPr>
          <p:nvPr/>
        </p:nvCxnSpPr>
        <p:spPr>
          <a:xfrm flipH="1">
            <a:off x="7948731" y="4123182"/>
            <a:ext cx="683692" cy="511700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kstfelt 28">
            <a:extLst>
              <a:ext uri="{FF2B5EF4-FFF2-40B4-BE49-F238E27FC236}">
                <a16:creationId xmlns:a16="http://schemas.microsoft.com/office/drawing/2014/main" id="{10282F36-373F-414D-AA90-29C87F1C39E5}"/>
              </a:ext>
            </a:extLst>
          </p:cNvPr>
          <p:cNvSpPr txBox="1"/>
          <p:nvPr/>
        </p:nvSpPr>
        <p:spPr>
          <a:xfrm>
            <a:off x="238443" y="3352871"/>
            <a:ext cx="3113591" cy="1349995"/>
          </a:xfrm>
          <a:prstGeom prst="rect">
            <a:avLst/>
          </a:prstGeom>
          <a:solidFill>
            <a:srgbClr val="626C9E"/>
          </a:solidFill>
        </p:spPr>
        <p:txBody>
          <a:bodyPr wrap="square" rtlCol="0">
            <a:spAutoFit/>
          </a:bodyPr>
          <a:lstStyle/>
          <a:p>
            <a:pPr algn="ctr" defTabSz="914286"/>
            <a:r>
              <a:rPr lang="da-DK" sz="2000" b="1" dirty="0">
                <a:solidFill>
                  <a:prstClr val="white"/>
                </a:solidFill>
                <a:latin typeface="Calibri" panose="020F0502020204030204"/>
              </a:rPr>
              <a:t>INDIVID</a:t>
            </a: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Dialog</a:t>
            </a:r>
            <a:endParaRPr lang="da-DK" sz="2000" dirty="0">
              <a:solidFill>
                <a:prstClr val="white"/>
              </a:solidFill>
              <a:latin typeface="Calibri" panose="020F0502020204030204"/>
            </a:endParaRP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 smtClean="0">
                <a:solidFill>
                  <a:prstClr val="white"/>
                </a:solidFill>
                <a:latin typeface="Calibri" panose="020F0502020204030204"/>
              </a:rPr>
              <a:t>Samarbejdsprofil</a:t>
            </a:r>
            <a:endParaRPr lang="da-DK" sz="2000" dirty="0">
              <a:solidFill>
                <a:prstClr val="white"/>
              </a:solidFill>
              <a:latin typeface="Calibri" panose="020F0502020204030204"/>
            </a:endParaRPr>
          </a:p>
          <a:p>
            <a:pPr marL="342969" indent="-342969" defTabSz="914286">
              <a:buFont typeface="Arial" panose="020B0604020202020204" pitchFamily="34" charset="0"/>
              <a:buChar char="•"/>
            </a:pPr>
            <a:r>
              <a:rPr lang="da-DK" sz="2000" dirty="0">
                <a:solidFill>
                  <a:prstClr val="white"/>
                </a:solidFill>
                <a:latin typeface="Calibri" panose="020F0502020204030204"/>
              </a:rPr>
              <a:t>Personligt udviklingsmål </a:t>
            </a:r>
          </a:p>
        </p:txBody>
      </p:sp>
      <p:pic>
        <p:nvPicPr>
          <p:cNvPr id="3" name="Pladsholder til indhold 4">
            <a:extLst>
              <a:ext uri="{FF2B5EF4-FFF2-40B4-BE49-F238E27FC236}">
                <a16:creationId xmlns:a16="http://schemas.microsoft.com/office/drawing/2014/main" id="{14904719-97A6-8333-E86F-8E8254012D4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537" r="8949" b="25513"/>
          <a:stretch/>
        </p:blipFill>
        <p:spPr>
          <a:xfrm>
            <a:off x="5523025" y="5021293"/>
            <a:ext cx="1180115" cy="1154233"/>
          </a:xfrm>
          <a:prstGeom prst="rect">
            <a:avLst/>
          </a:prstGeom>
          <a:solidFill>
            <a:schemeClr val="accent6"/>
          </a:solidFill>
        </p:spPr>
      </p:pic>
      <p:sp>
        <p:nvSpPr>
          <p:cNvPr id="2" name="Pladsholder til sidefod 1"/>
          <p:cNvSpPr>
            <a:spLocks noGrp="1"/>
          </p:cNvSpPr>
          <p:nvPr>
            <p:ph type="ftr" sz="quarter" idx="4294967295"/>
          </p:nvPr>
        </p:nvSpPr>
        <p:spPr>
          <a:xfrm>
            <a:off x="4039711" y="6744161"/>
            <a:ext cx="4115753" cy="45719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5" name="Tekstfelt 4"/>
          <p:cNvSpPr txBox="1"/>
          <p:nvPr/>
        </p:nvSpPr>
        <p:spPr>
          <a:xfrm>
            <a:off x="3168959" y="1494858"/>
            <a:ext cx="14841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dirty="0" smtClean="0"/>
              <a:t>Faglig rasteplads</a:t>
            </a:r>
            <a:endParaRPr lang="da-DK" sz="1200" dirty="0"/>
          </a:p>
        </p:txBody>
      </p:sp>
      <p:cxnSp>
        <p:nvCxnSpPr>
          <p:cNvPr id="14" name="Lige pilforbindelse 13">
            <a:extLst>
              <a:ext uri="{FF2B5EF4-FFF2-40B4-BE49-F238E27FC236}">
                <a16:creationId xmlns:a16="http://schemas.microsoft.com/office/drawing/2014/main" id="{79355813-277B-4E49-B882-4D4F2B29D8DA}"/>
              </a:ext>
            </a:extLst>
          </p:cNvPr>
          <p:cNvCxnSpPr>
            <a:cxnSpLocks/>
          </p:cNvCxnSpPr>
          <p:nvPr/>
        </p:nvCxnSpPr>
        <p:spPr>
          <a:xfrm>
            <a:off x="3032558" y="4800602"/>
            <a:ext cx="755895" cy="44138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Lige pilforbindelse 18">
            <a:extLst>
              <a:ext uri="{FF2B5EF4-FFF2-40B4-BE49-F238E27FC236}">
                <a16:creationId xmlns:a16="http://schemas.microsoft.com/office/drawing/2014/main" id="{79355813-277B-4E49-B882-4D4F2B29D8DA}"/>
              </a:ext>
            </a:extLst>
          </p:cNvPr>
          <p:cNvCxnSpPr>
            <a:cxnSpLocks/>
          </p:cNvCxnSpPr>
          <p:nvPr/>
        </p:nvCxnSpPr>
        <p:spPr>
          <a:xfrm flipH="1">
            <a:off x="7070079" y="1894363"/>
            <a:ext cx="683692" cy="511700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329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124</Words>
  <Application>Microsoft Office PowerPoint</Application>
  <PresentationFormat>Brugerdefineret</PresentationFormat>
  <Paragraphs>32</Paragraphs>
  <Slides>1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Verdana</vt:lpstr>
      <vt:lpstr>Wingdings</vt:lpstr>
      <vt:lpstr>RM-multicolour_16-9_v02</vt:lpstr>
      <vt:lpstr>Den bevidstudviklende organisation – udvikling på 3 planer; faglig, individuel og organisatorisk 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 bevidstudviklende organisation – udvikling på 3 planer; faglig, individuel og organisatorisk </dc:title>
  <dc:creator>Anette Rytter Jensen</dc:creator>
  <cp:lastModifiedBy>Anette Rytter Jensen</cp:lastModifiedBy>
  <cp:revision>1</cp:revision>
  <cp:lastPrinted>2020-01-23T11:37:56Z</cp:lastPrinted>
  <dcterms:created xsi:type="dcterms:W3CDTF">2024-06-07T09:05:00Z</dcterms:created>
  <dcterms:modified xsi:type="dcterms:W3CDTF">2024-06-07T09:05:21Z</dcterms:modified>
</cp:coreProperties>
</file>