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13"/>
  </p:notesMasterIdLst>
  <p:sldIdLst>
    <p:sldId id="289" r:id="rId2"/>
    <p:sldId id="298" r:id="rId3"/>
    <p:sldId id="299" r:id="rId4"/>
    <p:sldId id="300" r:id="rId5"/>
    <p:sldId id="301" r:id="rId6"/>
    <p:sldId id="302" r:id="rId7"/>
    <p:sldId id="295" r:id="rId8"/>
    <p:sldId id="297" r:id="rId9"/>
    <p:sldId id="303" r:id="rId10"/>
    <p:sldId id="304" r:id="rId11"/>
    <p:sldId id="305" r:id="rId12"/>
  </p:sldIdLst>
  <p:sldSz cx="12195175" cy="6859588"/>
  <p:notesSz cx="6797675" cy="9926638"/>
  <p:custDataLst>
    <p:tags r:id="rId14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>
      <p:cViewPr varScale="1">
        <p:scale>
          <a:sx n="112" d="100"/>
          <a:sy n="112" d="100"/>
        </p:scale>
        <p:origin x="294" y="96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01-11-2022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3200" dirty="0" err="1" smtClean="0"/>
              <a:t>spørgeskematerog</a:t>
            </a:r>
            <a:r>
              <a:rPr lang="da-DK" sz="3200" dirty="0" smtClean="0"/>
              <a:t> </a:t>
            </a:r>
            <a:r>
              <a:rPr lang="da-DK" sz="3200" dirty="0"/>
              <a:t>hvad skal det bruges </a:t>
            </a:r>
            <a:r>
              <a:rPr lang="da-DK" sz="3200" dirty="0" smtClean="0"/>
              <a:t>til</a:t>
            </a:r>
          </a:p>
          <a:p>
            <a:r>
              <a:rPr lang="da-DK" sz="3200" dirty="0" smtClean="0"/>
              <a:t> </a:t>
            </a:r>
            <a:r>
              <a:rPr lang="da-DK" dirty="0"/>
              <a:t>(et billede af jeres tidligere arbejdsgange og fokus på hvordan kan vi simplificerer dette så det passer til jeres travle arbejdsgange)</a:t>
            </a:r>
          </a:p>
          <a:p>
            <a:r>
              <a:rPr lang="da-DK" dirty="0"/>
              <a:t>I nummer to skema vil jeg gerne måle på hvordan vores patienters behov er i forhold til at kunne få medicinudleveret. Hvor mange har vi som får sendt medicin hjem eller til  medicinboks og hvor mange giver I medicin med i hånden herfra, når I ser patienten.</a:t>
            </a:r>
          </a:p>
          <a:p>
            <a:r>
              <a:rPr lang="da-DK" dirty="0"/>
              <a:t>Alt det her er viden som vi faktisk ikke har hverken i psykiatrien eller på hospitalsapoteket. Og jeg er ret sikker på, at jeg med den her viden og det som I fortæller mig vil kunne gøre arbejdsgangene langt mere rationelle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5DAE1-4DBC-4EBB-A0F7-2243D879E830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22825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3200" dirty="0" err="1" smtClean="0"/>
              <a:t>spørgeskematerog</a:t>
            </a:r>
            <a:r>
              <a:rPr lang="da-DK" sz="3200" dirty="0" smtClean="0"/>
              <a:t> </a:t>
            </a:r>
            <a:r>
              <a:rPr lang="da-DK" sz="3200" dirty="0"/>
              <a:t>hvad skal det bruges </a:t>
            </a:r>
            <a:r>
              <a:rPr lang="da-DK" sz="3200" dirty="0" smtClean="0"/>
              <a:t>til</a:t>
            </a:r>
          </a:p>
          <a:p>
            <a:r>
              <a:rPr lang="da-DK" sz="3200" dirty="0" smtClean="0"/>
              <a:t> </a:t>
            </a:r>
            <a:r>
              <a:rPr lang="da-DK" dirty="0"/>
              <a:t>(et billede af jeres tidligere arbejdsgange og fokus på hvordan kan vi simplificerer dette så det passer til jeres travle arbejdsgange)</a:t>
            </a:r>
          </a:p>
          <a:p>
            <a:r>
              <a:rPr lang="da-DK" dirty="0"/>
              <a:t>I nummer to skema vil jeg gerne måle på hvordan vores patienters behov er i forhold til at kunne få medicinudleveret. Hvor mange har vi som får sendt medicin hjem eller til  medicinboks og hvor mange giver I medicin med i hånden herfra, når I ser patienten.</a:t>
            </a:r>
          </a:p>
          <a:p>
            <a:r>
              <a:rPr lang="da-DK" dirty="0"/>
              <a:t>Alt det her er viden som vi faktisk ikke har hverken i psykiatrien eller på hospitalsapoteket. Og jeg er ret sikker på, at jeg med den her viden og det som I fortæller mig vil kunne gøre arbejdsgangene langt mere rationelle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35DAE1-4DBC-4EBB-A0F7-2243D879E830}" type="slidenum">
              <a:rPr lang="da-DK" smtClean="0"/>
              <a:t>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38053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1" y="0"/>
            <a:ext cx="12195175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00" y="1989634"/>
            <a:ext cx="4861361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877" y="5342988"/>
            <a:ext cx="10805419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 marL="1198003" indent="-364058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790655" indent="-241294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3pPr>
            <a:lvl4pPr marL="2523004" indent="-243411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457200" indent="-457200">
              <a:buClr>
                <a:schemeClr val="accent6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Wingdings" panose="05000000000000000000" pitchFamily="2" charset="2"/>
              <a:buChar char="§"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800000"/>
            <a:ext cx="10083938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281" y="2700000"/>
            <a:ext cx="10083938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1"/>
            <a:ext cx="2503151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1" y="576000"/>
            <a:ext cx="12195175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1336" y="576000"/>
            <a:ext cx="4501758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9231" y="3141698"/>
            <a:ext cx="115242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281" y="1800000"/>
            <a:ext cx="10083938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828000"/>
            <a:ext cx="10083938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281" y="6048001"/>
            <a:ext cx="10083938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1" y="0"/>
            <a:ext cx="12195175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tabLst/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3024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6302461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079500" indent="-246063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1800000"/>
            <a:ext cx="3241266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281" y="1800000"/>
            <a:ext cx="6662602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281" y="2159502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715963" indent="-271463">
              <a:defRPr sz="26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2321" y="2160000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2600"/>
            </a:lvl2pPr>
            <a:lvl3pPr marL="715963" indent="-271463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2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281" y="2159502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1617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2953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2953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20187" y="2159502"/>
            <a:ext cx="10082625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7502" y="6444000"/>
            <a:ext cx="309960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87" y="108001"/>
            <a:ext cx="841687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51" r:id="rId7"/>
    <p:sldLayoutId id="2147483850" r:id="rId8"/>
    <p:sldLayoutId id="2147483868" r:id="rId9"/>
    <p:sldLayoutId id="2147483854" r:id="rId10"/>
    <p:sldLayoutId id="2147483867" r:id="rId11"/>
    <p:sldLayoutId id="2147483842" r:id="rId12"/>
    <p:sldLayoutId id="2147483838" r:id="rId13"/>
    <p:sldLayoutId id="2147483849" r:id="rId14"/>
    <p:sldLayoutId id="2147483839" r:id="rId15"/>
    <p:sldLayoutId id="2147483840" r:id="rId16"/>
    <p:sldLayoutId id="2147483844" r:id="rId17"/>
    <p:sldLayoutId id="2147483845" r:id="rId18"/>
    <p:sldLayoutId id="2147483855" r:id="rId19"/>
    <p:sldLayoutId id="2147483857" r:id="rId20"/>
    <p:sldLayoutId id="2147483859" r:id="rId21"/>
    <p:sldLayoutId id="2147483846" r:id="rId22"/>
    <p:sldLayoutId id="2147483856" r:id="rId23"/>
    <p:sldLayoutId id="2147483863" r:id="rId24"/>
    <p:sldLayoutId id="2147483864" r:id="rId25"/>
    <p:sldLayoutId id="2147483865" r:id="rId26"/>
    <p:sldLayoutId id="2147483866" r:id="rId2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457200" marR="0" indent="-4572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anose="05000000000000000000" pitchFamily="2" charset="2"/>
        <a:buChar char="§"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>
          <a:xfrm>
            <a:off x="694877" y="5342988"/>
            <a:ext cx="10805419" cy="1039134"/>
          </a:xfrm>
        </p:spPr>
        <p:txBody>
          <a:bodyPr/>
          <a:lstStyle/>
          <a:p>
            <a:r>
              <a:rPr lang="da-DK" dirty="0" smtClean="0"/>
              <a:t>Prøvehandling: </a:t>
            </a:r>
            <a:r>
              <a:rPr lang="da-DK" dirty="0" smtClean="0"/>
              <a:t>udlevering af vederlagsfri fra medicinrum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25183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80963" y="281502"/>
            <a:ext cx="10082625" cy="900000"/>
          </a:xfrm>
        </p:spPr>
        <p:txBody>
          <a:bodyPr/>
          <a:lstStyle/>
          <a:p>
            <a:r>
              <a:rPr lang="da-DK" dirty="0" smtClean="0"/>
              <a:t>Prøvehandlingen i kontekst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552971" y="1202100"/>
            <a:ext cx="10082625" cy="4032000"/>
          </a:xfrm>
        </p:spPr>
        <p:txBody>
          <a:bodyPr/>
          <a:lstStyle/>
          <a:p>
            <a:r>
              <a:rPr lang="da-DK" sz="1800" dirty="0" smtClean="0"/>
              <a:t>Udgiften til medicin i Psykiatrien i 2021 var ca. 22 mio. kr.</a:t>
            </a:r>
          </a:p>
          <a:p>
            <a:r>
              <a:rPr lang="da-DK" sz="1800" dirty="0" smtClean="0"/>
              <a:t>Heraf var ca. 9,9 mio. kr. Vederlagsfri medicin (VFM)</a:t>
            </a:r>
          </a:p>
          <a:p>
            <a:endParaRPr lang="da-DK" sz="1800" dirty="0" smtClean="0"/>
          </a:p>
          <a:p>
            <a:r>
              <a:rPr lang="da-DK" sz="1800" dirty="0" smtClean="0"/>
              <a:t>Vederlagsfri medicin pakkes og håndteres patient-specifikt.</a:t>
            </a:r>
          </a:p>
          <a:p>
            <a:r>
              <a:rPr lang="da-DK" sz="1800" dirty="0" smtClean="0"/>
              <a:t>(gebyr 125 </a:t>
            </a:r>
            <a:r>
              <a:rPr lang="da-DK" sz="1800" dirty="0" err="1" smtClean="0"/>
              <a:t>kr</a:t>
            </a:r>
            <a:r>
              <a:rPr lang="da-DK" sz="1800" dirty="0" smtClean="0"/>
              <a:t>/forsendelse = 850.000 årligt!!!)</a:t>
            </a:r>
          </a:p>
          <a:p>
            <a:pPr marL="0" indent="0">
              <a:buNone/>
            </a:pPr>
            <a:endParaRPr lang="da-DK" sz="1800" dirty="0"/>
          </a:p>
          <a:p>
            <a:pPr marL="0" indent="0">
              <a:buNone/>
            </a:pPr>
            <a:r>
              <a:rPr lang="da-DK" sz="1800" dirty="0" smtClean="0"/>
              <a:t>Distribueres således:</a:t>
            </a:r>
          </a:p>
          <a:p>
            <a:pPr lvl="1">
              <a:buFont typeface="+mj-lt"/>
              <a:buAutoNum type="arabicPeriod"/>
            </a:pPr>
            <a:r>
              <a:rPr lang="da-DK" sz="1800" dirty="0" smtClean="0"/>
              <a:t>sendes til bopæl/bosted/sundhedsklinik</a:t>
            </a:r>
          </a:p>
          <a:p>
            <a:pPr lvl="1">
              <a:buFont typeface="+mj-lt"/>
              <a:buAutoNum type="arabicPeriod"/>
            </a:pPr>
            <a:r>
              <a:rPr lang="da-DK" sz="1800" dirty="0" smtClean="0"/>
              <a:t>sendes til medicin-pakkeboks</a:t>
            </a:r>
          </a:p>
          <a:p>
            <a:pPr lvl="1">
              <a:buFont typeface="+mj-lt"/>
              <a:buAutoNum type="arabicPeriod"/>
            </a:pPr>
            <a:r>
              <a:rPr lang="da-DK" sz="1800" dirty="0" smtClean="0"/>
              <a:t>sendes til klinikkerne</a:t>
            </a:r>
          </a:p>
          <a:p>
            <a:pPr lvl="1"/>
            <a:endParaRPr lang="da-DK" dirty="0" smtClean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9874" y="1028035"/>
            <a:ext cx="1945721" cy="2593371"/>
          </a:xfrm>
          <a:prstGeom prst="rect">
            <a:avLst/>
          </a:prstGeom>
        </p:spPr>
      </p:pic>
      <p:pic>
        <p:nvPicPr>
          <p:cNvPr id="5" name="Billed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3779" y="4941962"/>
            <a:ext cx="1900298" cy="1425224"/>
          </a:xfrm>
          <a:prstGeom prst="rect">
            <a:avLst/>
          </a:prstGeom>
        </p:spPr>
      </p:pic>
      <p:pic>
        <p:nvPicPr>
          <p:cNvPr id="8" name="Billed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5794" y="4941962"/>
            <a:ext cx="2160239" cy="1440159"/>
          </a:xfrm>
          <a:prstGeom prst="rect">
            <a:avLst/>
          </a:prstGeom>
        </p:spPr>
      </p:pic>
      <p:pic>
        <p:nvPicPr>
          <p:cNvPr id="9" name="Billed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4712" y="4941962"/>
            <a:ext cx="1900886" cy="142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12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1003" y="333450"/>
            <a:ext cx="10082625" cy="900000"/>
          </a:xfrm>
        </p:spPr>
        <p:txBody>
          <a:bodyPr/>
          <a:lstStyle/>
          <a:p>
            <a:r>
              <a:rPr lang="da-DK" dirty="0" smtClean="0"/>
              <a:t>Medicinrum i Afp-AUH</a:t>
            </a:r>
            <a:endParaRPr lang="da-DK" dirty="0"/>
          </a:p>
        </p:txBody>
      </p:sp>
      <p:pic>
        <p:nvPicPr>
          <p:cNvPr id="5" name="Pladsholder til indhold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505" y="1782955"/>
            <a:ext cx="5286097" cy="3964573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9594" y="1782956"/>
            <a:ext cx="5311093" cy="3982090"/>
          </a:xfrm>
          <a:prstGeom prst="rect">
            <a:avLst/>
          </a:prstGeom>
        </p:spPr>
      </p:pic>
      <p:sp>
        <p:nvSpPr>
          <p:cNvPr id="6" name="Tekstfelt 5"/>
          <p:cNvSpPr txBox="1"/>
          <p:nvPr/>
        </p:nvSpPr>
        <p:spPr>
          <a:xfrm>
            <a:off x="2065139" y="1277370"/>
            <a:ext cx="2228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OPUS, plan 2</a:t>
            </a:r>
            <a:endParaRPr lang="da-DK" dirty="0"/>
          </a:p>
        </p:txBody>
      </p:sp>
      <p:sp>
        <p:nvSpPr>
          <p:cNvPr id="8" name="Rektangel 7"/>
          <p:cNvSpPr/>
          <p:nvPr/>
        </p:nvSpPr>
        <p:spPr>
          <a:xfrm>
            <a:off x="7162000" y="1277370"/>
            <a:ext cx="2518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 smtClean="0"/>
              <a:t>Klinik 1, </a:t>
            </a:r>
            <a:r>
              <a:rPr lang="da-DK" dirty="0"/>
              <a:t>plan </a:t>
            </a:r>
            <a:r>
              <a:rPr lang="da-DK" dirty="0" smtClean="0"/>
              <a:t>3</a:t>
            </a:r>
            <a:endParaRPr lang="da-DK" dirty="0"/>
          </a:p>
        </p:txBody>
      </p:sp>
      <p:pic>
        <p:nvPicPr>
          <p:cNvPr id="1026" name="Picture 2" descr="https://lh3.googleusercontent.com/krsDh513QfD9sP_L15eSkdQaE9AOw6TRuqsIUGfY6Tk17fuqHBtjeOBuTMssItYHCEuY1rNk3CbTCieRDqRN-KNEekqngUekUBQSATUOZhrL-iFpX-1pdyr0QqJ-M0ud-xKv9ldXNhe-FbV98u6Xgy-x0lp9EVYyqWkIXmrib7ik4ozKBJSL9ka_B0hj_2aDS_8oYbhrG7Q3fJsm_wPuwDqY0qCZdKefbBeIR6ax19q5DjtHbUeyJOvPiym1P35KFOOgqVzZVHtHz5N4fFK_FpWc7RMZBKBbug5_49N62rFk8KnhWvPOllbXHLULIFwnUyeJqf7fYzSxWYL0-rdEPnBNgNMjV-w1iiMXMKyuAXPhD6bHXm9Lo4OaIF9lz4ruEETVq-Gwp64cysBpATTO5CD4DnbgUqak1wvd1XyYYSdFiY9GLQKU5FKNyuD_3bmkTZJweDth2zCdnxBlnbwBFdA-arW0KFdHzlQgF58YH1TolJ9cMrt9a1rBhoWKq7IlHqqxxLL5fJdjWFMzgD5Yiniw4qH9vbcJop7W4gba52hIe7Ype6UIiJcJU2JBqDqlYiQCLzOwwj6jB8PEu8Gpdi9vOoHWwBlMZlrlLVren97LKHhko0dST9E0qfx8Q_zrgwAwEimtmc1TWpxUXmVVeO0V-MC2cMZFkatw8HJrbmCCRJgSeJ7cZv7hhKYfBNEnLHCHdVLqhMCMVVK4xOPcxeM4qB8PQP0gXAA6RQ1bZzJvzJr-UDjBEAV4aCSL=w703-h937-no?authuser=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73" y="4293891"/>
            <a:ext cx="1517373" cy="202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Billede 8"/>
          <p:cNvPicPr>
            <a:picLocks noChangeAspect="1"/>
          </p:cNvPicPr>
          <p:nvPr/>
        </p:nvPicPr>
        <p:blipFill rotWithShape="1">
          <a:blip r:embed="rId5"/>
          <a:srcRect l="15737" t="-6141" r="24946" b="25439"/>
          <a:stretch/>
        </p:blipFill>
        <p:spPr>
          <a:xfrm>
            <a:off x="9842003" y="4658368"/>
            <a:ext cx="1887534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20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0188" y="341350"/>
            <a:ext cx="10082625" cy="900000"/>
          </a:xfrm>
        </p:spPr>
        <p:txBody>
          <a:bodyPr/>
          <a:lstStyle/>
          <a:p>
            <a:r>
              <a:rPr lang="da-DK" dirty="0" smtClean="0"/>
              <a:t>Udfordringer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20188" y="1845618"/>
            <a:ext cx="6385512" cy="4032000"/>
          </a:xfrm>
        </p:spPr>
        <p:txBody>
          <a:bodyPr/>
          <a:lstStyle/>
          <a:p>
            <a:r>
              <a:rPr lang="da-DK" sz="1400" dirty="0" smtClean="0"/>
              <a:t>50 </a:t>
            </a:r>
            <a:r>
              <a:rPr lang="da-DK" sz="1400" dirty="0"/>
              <a:t>x ? medicinbeholdninger </a:t>
            </a:r>
            <a:r>
              <a:rPr lang="da-DK" sz="1400" dirty="0" smtClean="0"/>
              <a:t>på hylder og skuffer</a:t>
            </a:r>
          </a:p>
          <a:p>
            <a:r>
              <a:rPr lang="da-DK" sz="1400" dirty="0" smtClean="0"/>
              <a:t>Udløbskontrol, en umulighed</a:t>
            </a:r>
          </a:p>
          <a:p>
            <a:r>
              <a:rPr lang="da-DK" sz="1400" dirty="0"/>
              <a:t>Udfyldning af SFI til apoteket om medicinbestillinger og booking af levering. </a:t>
            </a:r>
          </a:p>
          <a:p>
            <a:r>
              <a:rPr lang="da-DK" sz="1400" dirty="0"/>
              <a:t>Leveringstid</a:t>
            </a:r>
          </a:p>
          <a:p>
            <a:r>
              <a:rPr lang="da-DK" sz="1400" dirty="0" smtClean="0"/>
              <a:t>Ufleksible </a:t>
            </a:r>
            <a:r>
              <a:rPr lang="da-DK" sz="1400" dirty="0"/>
              <a:t>udleveringer af aktuel </a:t>
            </a:r>
            <a:r>
              <a:rPr lang="da-DK" sz="1400" dirty="0" smtClean="0"/>
              <a:t>dosis</a:t>
            </a:r>
          </a:p>
          <a:p>
            <a:r>
              <a:rPr lang="da-DK" sz="1400" dirty="0" smtClean="0"/>
              <a:t>Ufleksibelt ved omlægning (også ved udskrivelse)</a:t>
            </a:r>
            <a:endParaRPr lang="da-DK" sz="1400" dirty="0"/>
          </a:p>
          <a:p>
            <a:r>
              <a:rPr lang="da-DK" sz="1400" dirty="0" smtClean="0"/>
              <a:t>Spildtid </a:t>
            </a:r>
            <a:r>
              <a:rPr lang="da-DK" sz="1400" dirty="0"/>
              <a:t>(bekymringstid</a:t>
            </a:r>
            <a:r>
              <a:rPr lang="da-DK" sz="1400" dirty="0" smtClean="0"/>
              <a:t>)</a:t>
            </a:r>
            <a:endParaRPr lang="da-DK" sz="1400" dirty="0"/>
          </a:p>
          <a:p>
            <a:r>
              <a:rPr lang="da-DK" sz="1400" dirty="0" smtClean="0"/>
              <a:t>Medicinspild (udleveringer af hele pakninger)</a:t>
            </a:r>
            <a:endParaRPr lang="da-DK" sz="1400" dirty="0"/>
          </a:p>
          <a:p>
            <a:r>
              <a:rPr lang="da-DK" sz="1400" dirty="0" smtClean="0"/>
              <a:t>Medicin er udløbet på bunden af skuffer el.</a:t>
            </a:r>
          </a:p>
          <a:p>
            <a:r>
              <a:rPr lang="da-DK" sz="1400" dirty="0"/>
              <a:t>gebyr på 125 </a:t>
            </a:r>
            <a:r>
              <a:rPr lang="da-DK" sz="1400" dirty="0" err="1"/>
              <a:t>kr</a:t>
            </a:r>
            <a:r>
              <a:rPr lang="da-DK" sz="1400" dirty="0"/>
              <a:t> pr. leverance (Regionalt dyrt</a:t>
            </a:r>
            <a:r>
              <a:rPr lang="da-DK" sz="1400" dirty="0" smtClean="0"/>
              <a:t>)</a:t>
            </a:r>
          </a:p>
          <a:p>
            <a:r>
              <a:rPr lang="da-DK" sz="1400" dirty="0"/>
              <a:t>Manglende transparens i udlevering af VFM på tvær og i sektorerne</a:t>
            </a:r>
            <a:r>
              <a:rPr lang="da-DK" sz="1400" dirty="0" smtClean="0"/>
              <a:t>.</a:t>
            </a:r>
          </a:p>
          <a:p>
            <a:r>
              <a:rPr lang="da-DK" sz="1400" dirty="0">
                <a:solidFill>
                  <a:schemeClr val="accent6">
                    <a:lumMod val="75000"/>
                  </a:schemeClr>
                </a:solidFill>
              </a:rPr>
              <a:t>Ikke værdiskabende arbejdsgange</a:t>
            </a:r>
          </a:p>
          <a:p>
            <a:r>
              <a:rPr lang="da-DK" sz="1400" dirty="0" smtClean="0"/>
              <a:t> </a:t>
            </a:r>
            <a:endParaRPr lang="da-DK" sz="1400" dirty="0"/>
          </a:p>
          <a:p>
            <a:endParaRPr lang="da-DK" dirty="0"/>
          </a:p>
        </p:txBody>
      </p:sp>
      <p:pic>
        <p:nvPicPr>
          <p:cNvPr id="4" name="Pladsholder til indhold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041803" y="549474"/>
            <a:ext cx="3874597" cy="2905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Billed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851" y="3285779"/>
            <a:ext cx="3734206" cy="2799790"/>
          </a:xfrm>
          <a:prstGeom prst="rect">
            <a:avLst/>
          </a:prstGeom>
        </p:spPr>
      </p:pic>
      <p:pic>
        <p:nvPicPr>
          <p:cNvPr id="6" name="Billede 5"/>
          <p:cNvPicPr>
            <a:picLocks noChangeAspect="1"/>
          </p:cNvPicPr>
          <p:nvPr/>
        </p:nvPicPr>
        <p:blipFill rotWithShape="1">
          <a:blip r:embed="rId4"/>
          <a:srcRect l="15737" t="-6141" r="24946" b="25439"/>
          <a:stretch/>
        </p:blipFill>
        <p:spPr>
          <a:xfrm>
            <a:off x="6457627" y="4509914"/>
            <a:ext cx="1930127" cy="1693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024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632" y="117426"/>
            <a:ext cx="10082625" cy="900000"/>
          </a:xfrm>
        </p:spPr>
        <p:txBody>
          <a:bodyPr/>
          <a:lstStyle/>
          <a:p>
            <a:r>
              <a:rPr lang="da-DK" dirty="0" smtClean="0"/>
              <a:t>Ikke værdiskabende arbejdsgange</a:t>
            </a:r>
            <a:endParaRPr lang="da-DK" dirty="0"/>
          </a:p>
        </p:txBody>
      </p:sp>
      <p:sp>
        <p:nvSpPr>
          <p:cNvPr id="41" name="Pladsholder til indhold 4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/>
          </a:p>
        </p:txBody>
      </p:sp>
      <p:pic>
        <p:nvPicPr>
          <p:cNvPr id="43" name="Billed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79" y="1349946"/>
            <a:ext cx="10521708" cy="5085978"/>
          </a:xfrm>
          <a:prstGeom prst="rect">
            <a:avLst/>
          </a:prstGeom>
        </p:spPr>
      </p:pic>
      <p:pic>
        <p:nvPicPr>
          <p:cNvPr id="44" name="Billed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9875" y="5275695"/>
            <a:ext cx="667041" cy="1177532"/>
          </a:xfrm>
          <a:prstGeom prst="rect">
            <a:avLst/>
          </a:prstGeom>
        </p:spPr>
      </p:pic>
      <p:pic>
        <p:nvPicPr>
          <p:cNvPr id="45" name="Billede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6916" y="2776614"/>
            <a:ext cx="562545" cy="988550"/>
          </a:xfrm>
          <a:prstGeom prst="rect">
            <a:avLst/>
          </a:prstGeom>
        </p:spPr>
      </p:pic>
      <p:pic>
        <p:nvPicPr>
          <p:cNvPr id="46" name="Billede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41895" y="3892935"/>
            <a:ext cx="571458" cy="831212"/>
          </a:xfrm>
          <a:prstGeom prst="rect">
            <a:avLst/>
          </a:prstGeom>
        </p:spPr>
      </p:pic>
      <p:pic>
        <p:nvPicPr>
          <p:cNvPr id="47" name="Billede 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921" y="2637706"/>
            <a:ext cx="700027" cy="864096"/>
          </a:xfrm>
          <a:prstGeom prst="rect">
            <a:avLst/>
          </a:prstGeom>
        </p:spPr>
      </p:pic>
      <p:pic>
        <p:nvPicPr>
          <p:cNvPr id="48" name="Billede 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3451" y="4509914"/>
            <a:ext cx="687210" cy="842996"/>
          </a:xfrm>
          <a:prstGeom prst="rect">
            <a:avLst/>
          </a:prstGeom>
        </p:spPr>
      </p:pic>
      <p:pic>
        <p:nvPicPr>
          <p:cNvPr id="49" name="Billede 4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8035214" y="1629595"/>
            <a:ext cx="338763" cy="713790"/>
          </a:xfrm>
          <a:prstGeom prst="rect">
            <a:avLst/>
          </a:prstGeom>
        </p:spPr>
      </p:pic>
      <p:pic>
        <p:nvPicPr>
          <p:cNvPr id="50" name="Billed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72862" y="621481"/>
            <a:ext cx="1944216" cy="2155133"/>
          </a:xfrm>
          <a:prstGeom prst="rect">
            <a:avLst/>
          </a:prstGeom>
        </p:spPr>
      </p:pic>
      <p:pic>
        <p:nvPicPr>
          <p:cNvPr id="51" name="Billede 5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7099" y="3665905"/>
            <a:ext cx="664097" cy="97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84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Hvad med at lave et medicinrum?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20188" y="2159502"/>
            <a:ext cx="8401736" cy="4032000"/>
          </a:xfrm>
        </p:spPr>
        <p:txBody>
          <a:bodyPr/>
          <a:lstStyle/>
          <a:p>
            <a:pPr marL="0" indent="0">
              <a:buNone/>
            </a:pPr>
            <a:r>
              <a:rPr lang="da-DK" sz="1400" dirty="0" smtClean="0"/>
              <a:t>Idé:</a:t>
            </a:r>
          </a:p>
          <a:p>
            <a:r>
              <a:rPr lang="da-DK" sz="1400" dirty="0" smtClean="0"/>
              <a:t>Ét rum med eget debitor og dertilhørende ØS kontonummer (alle medicinudgifter betales vederlagsfrit)</a:t>
            </a:r>
          </a:p>
          <a:p>
            <a:r>
              <a:rPr lang="da-DK" sz="1400" dirty="0" smtClean="0"/>
              <a:t>Etablering af selve rummet:</a:t>
            </a:r>
          </a:p>
          <a:p>
            <a:pPr lvl="1"/>
            <a:r>
              <a:rPr lang="da-DK" sz="1400" dirty="0"/>
              <a:t>lægemidler opsættes efter ATC koder</a:t>
            </a:r>
          </a:p>
          <a:p>
            <a:pPr lvl="1"/>
            <a:r>
              <a:rPr lang="da-DK" sz="1400" dirty="0"/>
              <a:t>Scanner og PC opsættes</a:t>
            </a:r>
          </a:p>
          <a:p>
            <a:pPr lvl="1"/>
            <a:r>
              <a:rPr lang="da-DK" sz="1400" dirty="0"/>
              <a:t>Medicinbestilling onlinekunde, på sigt medicinservice ved Klinisk farmaci (hospitalsapoteket</a:t>
            </a:r>
            <a:r>
              <a:rPr lang="da-DK" sz="1400" dirty="0" smtClean="0"/>
              <a:t>)</a:t>
            </a:r>
          </a:p>
          <a:p>
            <a:r>
              <a:rPr lang="da-DK" sz="1400" dirty="0" smtClean="0"/>
              <a:t>Etablering af nye arbejdsgange:</a:t>
            </a:r>
          </a:p>
          <a:p>
            <a:endParaRPr lang="da-DK" dirty="0" smtClean="0"/>
          </a:p>
          <a:p>
            <a:endParaRPr lang="da-DK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5979" y="1485578"/>
            <a:ext cx="1680210" cy="3528392"/>
          </a:xfrm>
          <a:prstGeom prst="rect">
            <a:avLst/>
          </a:prstGeom>
        </p:spPr>
      </p:pic>
      <p:pic>
        <p:nvPicPr>
          <p:cNvPr id="6" name="Billed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187" y="4941962"/>
            <a:ext cx="94011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945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8087" y="261442"/>
            <a:ext cx="10082625" cy="900000"/>
          </a:xfrm>
        </p:spPr>
        <p:txBody>
          <a:bodyPr/>
          <a:lstStyle/>
          <a:p>
            <a:r>
              <a:rPr lang="da-DK" dirty="0" smtClean="0"/>
              <a:t>Det nye medicinrum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6961683" y="1669573"/>
            <a:ext cx="4896544" cy="3992469"/>
          </a:xfrm>
        </p:spPr>
        <p:txBody>
          <a:bodyPr/>
          <a:lstStyle/>
          <a:p>
            <a:endParaRPr lang="da-DK" sz="1600" dirty="0" smtClean="0"/>
          </a:p>
          <a:p>
            <a:pPr marL="0" indent="0">
              <a:buNone/>
            </a:pPr>
            <a:r>
              <a:rPr lang="da-DK" sz="1600" b="1" dirty="0" smtClean="0"/>
              <a:t>Hvad har vi fået?</a:t>
            </a:r>
            <a:endParaRPr lang="da-DK" sz="1600" b="1" dirty="0"/>
          </a:p>
          <a:p>
            <a:r>
              <a:rPr lang="da-DK" sz="1600" dirty="0" smtClean="0"/>
              <a:t>Medicinrum med vederlagsfri medicin</a:t>
            </a:r>
          </a:p>
          <a:p>
            <a:r>
              <a:rPr lang="da-DK" sz="1600" dirty="0" smtClean="0"/>
              <a:t>Transparens i og på tværs af sektorerne.</a:t>
            </a:r>
          </a:p>
          <a:p>
            <a:r>
              <a:rPr lang="da-DK" sz="1600" dirty="0" smtClean="0"/>
              <a:t>Fleksible muligheder for dosisjustering og omlægninger.</a:t>
            </a:r>
          </a:p>
          <a:p>
            <a:r>
              <a:rPr lang="da-DK" sz="1600" dirty="0" smtClean="0"/>
              <a:t>Udleverer delmængde fra pakning.</a:t>
            </a:r>
          </a:p>
          <a:p>
            <a:r>
              <a:rPr lang="da-DK" sz="1600" dirty="0" smtClean="0"/>
              <a:t>Muligt at give pt. vederlagsmedicin med hjem samme dag også lige efter udskrivelse.</a:t>
            </a:r>
          </a:p>
          <a:p>
            <a:r>
              <a:rPr lang="da-DK" sz="1600" dirty="0"/>
              <a:t>I</a:t>
            </a:r>
            <a:r>
              <a:rPr lang="da-DK" sz="1600" dirty="0" smtClean="0"/>
              <a:t>ngen leveringstid</a:t>
            </a:r>
          </a:p>
          <a:p>
            <a:r>
              <a:rPr lang="da-DK" sz="1600" dirty="0" smtClean="0"/>
              <a:t>langt mindre bekymringstid/spildtid</a:t>
            </a:r>
          </a:p>
          <a:p>
            <a:r>
              <a:rPr lang="da-DK" sz="1600" dirty="0" smtClean="0"/>
              <a:t>Udløbskontrol er nu realistisk</a:t>
            </a:r>
          </a:p>
          <a:p>
            <a:r>
              <a:rPr lang="da-DK" sz="1600" dirty="0" smtClean="0"/>
              <a:t>Mere bæredygtig håndtering (transport, arbejdstid, papir, poser </a:t>
            </a:r>
            <a:r>
              <a:rPr lang="da-DK" sz="1600" dirty="0" err="1" smtClean="0"/>
              <a:t>etc</a:t>
            </a:r>
            <a:r>
              <a:rPr lang="da-DK" sz="1600" dirty="0" smtClean="0"/>
              <a:t>)</a:t>
            </a:r>
          </a:p>
          <a:p>
            <a:r>
              <a:rPr lang="da-DK" sz="1600" dirty="0" smtClean="0"/>
              <a:t>Glade medarbejdere.</a:t>
            </a:r>
          </a:p>
          <a:p>
            <a:endParaRPr lang="da-DK" sz="1600" dirty="0" smtClean="0"/>
          </a:p>
          <a:p>
            <a:pPr marL="0" indent="0">
              <a:buNone/>
            </a:pPr>
            <a:endParaRPr lang="da-DK" sz="1600" dirty="0"/>
          </a:p>
          <a:p>
            <a:pPr marL="0" indent="0">
              <a:buNone/>
            </a:pPr>
            <a:endParaRPr lang="da-DK" sz="1600" dirty="0" smtClean="0"/>
          </a:p>
          <a:p>
            <a:pPr marL="0" indent="0">
              <a:buNone/>
            </a:pPr>
            <a:endParaRPr lang="da-DK" sz="1600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73" y="1161442"/>
            <a:ext cx="6071467" cy="45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474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4979" y="189434"/>
            <a:ext cx="10082625" cy="900000"/>
          </a:xfrm>
        </p:spPr>
        <p:txBody>
          <a:bodyPr/>
          <a:lstStyle/>
          <a:p>
            <a:r>
              <a:rPr lang="da-DK" dirty="0" smtClean="0"/>
              <a:t>Hvad har vi snart sagt farvel til?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6961683" y="1715847"/>
            <a:ext cx="4464496" cy="4032000"/>
          </a:xfrm>
        </p:spPr>
        <p:txBody>
          <a:bodyPr/>
          <a:lstStyle/>
          <a:p>
            <a:r>
              <a:rPr lang="da-DK" sz="1200" dirty="0" smtClean="0"/>
              <a:t>50 x ? medicinbeholdninger </a:t>
            </a:r>
          </a:p>
          <a:p>
            <a:r>
              <a:rPr lang="da-DK" sz="1200" dirty="0" smtClean="0"/>
              <a:t>Udløbskontrol var tidskrævende</a:t>
            </a:r>
          </a:p>
          <a:p>
            <a:r>
              <a:rPr lang="da-DK" sz="1200" dirty="0" smtClean="0"/>
              <a:t>Leveringstid</a:t>
            </a:r>
          </a:p>
          <a:p>
            <a:r>
              <a:rPr lang="da-DK" sz="1200" dirty="0" smtClean="0"/>
              <a:t>Udfyldning af SFI til apoteket om medicinbestillinger og booking af levering. </a:t>
            </a:r>
          </a:p>
          <a:p>
            <a:r>
              <a:rPr lang="da-DK" sz="1200" dirty="0" smtClean="0"/>
              <a:t>Ufleksible udleveringer af aktuel dosis</a:t>
            </a:r>
          </a:p>
          <a:p>
            <a:r>
              <a:rPr lang="da-DK" sz="1200" dirty="0"/>
              <a:t>A</a:t>
            </a:r>
            <a:r>
              <a:rPr lang="da-DK" sz="1200" dirty="0" smtClean="0"/>
              <a:t>t skulle låne hos naboen</a:t>
            </a:r>
          </a:p>
          <a:p>
            <a:r>
              <a:rPr lang="da-DK" sz="1200" dirty="0"/>
              <a:t>A</a:t>
            </a:r>
            <a:r>
              <a:rPr lang="da-DK" sz="1200" dirty="0" smtClean="0"/>
              <a:t>t skulle huske lån.</a:t>
            </a:r>
          </a:p>
          <a:p>
            <a:r>
              <a:rPr lang="da-DK" sz="1200" dirty="0"/>
              <a:t>S</a:t>
            </a:r>
            <a:r>
              <a:rPr lang="da-DK" sz="1200" dirty="0" smtClean="0"/>
              <a:t>pildtid (bekymringstid)</a:t>
            </a:r>
          </a:p>
          <a:p>
            <a:r>
              <a:rPr lang="da-DK" sz="1200" dirty="0"/>
              <a:t>A</a:t>
            </a:r>
            <a:r>
              <a:rPr lang="da-DK" sz="1200" dirty="0" smtClean="0"/>
              <a:t>t udleverer hele pakninger til pt., når vi ved, at de skal bruge 7 tabletter.</a:t>
            </a:r>
          </a:p>
          <a:p>
            <a:r>
              <a:rPr lang="da-DK" sz="1200" dirty="0"/>
              <a:t>G</a:t>
            </a:r>
            <a:r>
              <a:rPr lang="da-DK" sz="1200" dirty="0" smtClean="0"/>
              <a:t>ebyr på 125 kr. pr. leverance</a:t>
            </a:r>
          </a:p>
          <a:p>
            <a:endParaRPr lang="da-DK" sz="1600" dirty="0" smtClean="0"/>
          </a:p>
          <a:p>
            <a:endParaRPr lang="da-DK" sz="1600" dirty="0"/>
          </a:p>
          <a:p>
            <a:pPr marL="0" indent="0">
              <a:buNone/>
            </a:pPr>
            <a:endParaRPr lang="da-DK" sz="1600" dirty="0" smtClean="0"/>
          </a:p>
          <a:p>
            <a:pPr marL="0" indent="0">
              <a:buNone/>
            </a:pPr>
            <a:endParaRPr lang="da-DK" sz="1600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24" y="1553388"/>
            <a:ext cx="5811021" cy="4356919"/>
          </a:xfrm>
          <a:prstGeom prst="rect">
            <a:avLst/>
          </a:prstGeom>
        </p:spPr>
      </p:pic>
      <p:pic>
        <p:nvPicPr>
          <p:cNvPr id="5" name="Billede 4"/>
          <p:cNvPicPr>
            <a:picLocks noChangeAspect="1"/>
          </p:cNvPicPr>
          <p:nvPr/>
        </p:nvPicPr>
        <p:blipFill rotWithShape="1">
          <a:blip r:embed="rId4"/>
          <a:srcRect l="15737" t="-6141" r="24946" b="25439"/>
          <a:stretch/>
        </p:blipFill>
        <p:spPr>
          <a:xfrm>
            <a:off x="8545859" y="4255117"/>
            <a:ext cx="2506191" cy="219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56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8060" y="261442"/>
            <a:ext cx="10082625" cy="900000"/>
          </a:xfrm>
        </p:spPr>
        <p:txBody>
          <a:bodyPr/>
          <a:lstStyle/>
          <a:p>
            <a:r>
              <a:rPr lang="da-DK" dirty="0" smtClean="0"/>
              <a:t>Fordele og ulemper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60775" y="2057872"/>
            <a:ext cx="10082625" cy="4032000"/>
          </a:xfrm>
        </p:spPr>
        <p:txBody>
          <a:bodyPr numCol="1"/>
          <a:lstStyle/>
          <a:p>
            <a:r>
              <a:rPr lang="da-DK" sz="1400" dirty="0" smtClean="0"/>
              <a:t>Fordele: </a:t>
            </a:r>
          </a:p>
          <a:p>
            <a:pPr lvl="3"/>
            <a:r>
              <a:rPr lang="da-DK" sz="1400" dirty="0" smtClean="0"/>
              <a:t>Rationelle og fleksible arbejdsgange</a:t>
            </a:r>
          </a:p>
          <a:p>
            <a:pPr lvl="3"/>
            <a:r>
              <a:rPr lang="da-DK" sz="1400" dirty="0" smtClean="0"/>
              <a:t>Direkte besparelse til ressource på apoteket (125 </a:t>
            </a:r>
            <a:r>
              <a:rPr lang="da-DK" sz="1400" dirty="0" err="1" smtClean="0"/>
              <a:t>kr</a:t>
            </a:r>
            <a:r>
              <a:rPr lang="da-DK" sz="1400" dirty="0" smtClean="0"/>
              <a:t>/pakning = 850.000 </a:t>
            </a:r>
            <a:r>
              <a:rPr lang="da-DK" sz="1400" dirty="0" err="1" smtClean="0"/>
              <a:t>kr</a:t>
            </a:r>
            <a:r>
              <a:rPr lang="da-DK" sz="1400" dirty="0" smtClean="0"/>
              <a:t>/årligt)</a:t>
            </a:r>
          </a:p>
          <a:p>
            <a:pPr lvl="3"/>
            <a:r>
              <a:rPr lang="da-DK" sz="1400" dirty="0" smtClean="0"/>
              <a:t>Langt det meste medicin vil kunne udleveres fra klinikkerne i mødet med patienten.</a:t>
            </a:r>
          </a:p>
          <a:p>
            <a:pPr lvl="3"/>
            <a:r>
              <a:rPr lang="da-DK" sz="1400" dirty="0" smtClean="0"/>
              <a:t>Mindre behov for levering til hjem-adresse/bosted</a:t>
            </a:r>
          </a:p>
          <a:p>
            <a:pPr lvl="3"/>
            <a:r>
              <a:rPr lang="da-DK" sz="1400" dirty="0"/>
              <a:t>F</a:t>
            </a:r>
            <a:r>
              <a:rPr lang="da-DK" sz="1400" dirty="0" smtClean="0"/>
              <a:t>leksibilitet i det kliniske arbejde</a:t>
            </a:r>
          </a:p>
          <a:p>
            <a:pPr lvl="3"/>
            <a:r>
              <a:rPr lang="da-DK" sz="1400" dirty="0"/>
              <a:t>I</a:t>
            </a:r>
            <a:r>
              <a:rPr lang="da-DK" sz="1400" dirty="0" smtClean="0"/>
              <a:t>ngen leveringstid</a:t>
            </a:r>
          </a:p>
          <a:p>
            <a:pPr lvl="3"/>
            <a:r>
              <a:rPr lang="da-DK" sz="1400" dirty="0" smtClean="0"/>
              <a:t>Dokumentation kommer langt tættere på virkeligheden</a:t>
            </a:r>
          </a:p>
          <a:p>
            <a:pPr lvl="3"/>
            <a:r>
              <a:rPr lang="da-DK" sz="1400" dirty="0" smtClean="0"/>
              <a:t>Øget patient-sikkerhed</a:t>
            </a:r>
          </a:p>
          <a:p>
            <a:pPr lvl="3"/>
            <a:r>
              <a:rPr lang="da-DK" sz="1400" dirty="0" smtClean="0"/>
              <a:t>Mindre spildtid</a:t>
            </a:r>
          </a:p>
          <a:p>
            <a:pPr lvl="3"/>
            <a:r>
              <a:rPr lang="da-DK" sz="1400" dirty="0" smtClean="0"/>
              <a:t>Mere bæredygtighed</a:t>
            </a:r>
          </a:p>
          <a:p>
            <a:r>
              <a:rPr lang="da-DK" sz="1400" dirty="0" smtClean="0"/>
              <a:t>Ulemper:	</a:t>
            </a:r>
          </a:p>
          <a:p>
            <a:pPr lvl="3"/>
            <a:r>
              <a:rPr lang="da-DK" sz="1400" dirty="0" smtClean="0"/>
              <a:t>Ingen doseringsetiket på pakningen, men FMK medicinliste</a:t>
            </a:r>
          </a:p>
          <a:p>
            <a:pPr lvl="3"/>
            <a:r>
              <a:rPr lang="da-DK" sz="1400" dirty="0" smtClean="0"/>
              <a:t>Personalet skal ændre arbejdsgange</a:t>
            </a:r>
          </a:p>
          <a:p>
            <a:pPr lvl="3"/>
            <a:endParaRPr lang="da-DK" dirty="0"/>
          </a:p>
          <a:p>
            <a:pPr marL="1196975" lvl="1" indent="0">
              <a:buNone/>
            </a:pPr>
            <a:r>
              <a:rPr lang="da-DK" dirty="0" smtClean="0"/>
              <a:t>						</a:t>
            </a:r>
          </a:p>
          <a:p>
            <a:endParaRPr lang="da-DK" dirty="0"/>
          </a:p>
        </p:txBody>
      </p:sp>
      <p:pic>
        <p:nvPicPr>
          <p:cNvPr id="6" name="Billed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058027" y="3425969"/>
            <a:ext cx="514060" cy="616271"/>
          </a:xfrm>
          <a:prstGeom prst="rect">
            <a:avLst/>
          </a:prstGeom>
        </p:spPr>
      </p:pic>
      <p:pic>
        <p:nvPicPr>
          <p:cNvPr id="8" name="Billed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963" y="2057872"/>
            <a:ext cx="1671383" cy="1224385"/>
          </a:xfrm>
          <a:prstGeom prst="rect">
            <a:avLst/>
          </a:prstGeom>
        </p:spPr>
      </p:pic>
      <p:pic>
        <p:nvPicPr>
          <p:cNvPr id="10" name="Billed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53755" y="3478466"/>
            <a:ext cx="2693634" cy="202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37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Hvorfor er der ikke sket noget for længst....?</a:t>
            </a:r>
            <a:endParaRPr lang="da-DK" dirty="0"/>
          </a:p>
        </p:txBody>
      </p:sp>
      <p:pic>
        <p:nvPicPr>
          <p:cNvPr id="5" name="Pladsholder til indhold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9660" y="2819622"/>
            <a:ext cx="1915144" cy="2050331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011" y="2803255"/>
            <a:ext cx="1543565" cy="2245187"/>
          </a:xfrm>
          <a:prstGeom prst="rect">
            <a:avLst/>
          </a:prstGeom>
        </p:spPr>
      </p:pic>
      <p:pic>
        <p:nvPicPr>
          <p:cNvPr id="6" name="Billed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1690" y="3022520"/>
            <a:ext cx="2248173" cy="1775426"/>
          </a:xfrm>
          <a:prstGeom prst="rect">
            <a:avLst/>
          </a:prstGeom>
        </p:spPr>
      </p:pic>
      <p:pic>
        <p:nvPicPr>
          <p:cNvPr id="8" name="Billed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5499" y="2997746"/>
            <a:ext cx="1368152" cy="189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482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Skaleringspotentialet</a:t>
            </a:r>
            <a:r>
              <a:rPr lang="da-DK" dirty="0" smtClean="0"/>
              <a:t/>
            </a:r>
            <a:br>
              <a:rPr lang="da-DK" dirty="0" smtClean="0"/>
            </a:br>
            <a:r>
              <a:rPr lang="da-DK" dirty="0"/>
              <a:t/>
            </a:r>
            <a:br>
              <a:rPr lang="da-DK" dirty="0"/>
            </a:b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20187" y="2159502"/>
            <a:ext cx="10633984" cy="4032000"/>
          </a:xfrm>
        </p:spPr>
        <p:txBody>
          <a:bodyPr/>
          <a:lstStyle/>
          <a:p>
            <a:pPr marL="0" indent="0">
              <a:buNone/>
            </a:pPr>
            <a:r>
              <a:rPr lang="da-DK" sz="1400" dirty="0" smtClean="0"/>
              <a:t>AUH: Denne løsning kan udbredes til hele AUH (muligvis med </a:t>
            </a:r>
            <a:r>
              <a:rPr lang="da-DK" sz="1400" dirty="0" err="1" smtClean="0"/>
              <a:t>retspsyk</a:t>
            </a:r>
            <a:r>
              <a:rPr lang="da-DK" sz="1400" dirty="0" smtClean="0"/>
              <a:t>)</a:t>
            </a:r>
          </a:p>
          <a:p>
            <a:pPr marL="0" indent="0">
              <a:buNone/>
            </a:pPr>
            <a:endParaRPr lang="da-DK" sz="1400" dirty="0"/>
          </a:p>
          <a:p>
            <a:pPr marL="0" indent="0">
              <a:buNone/>
            </a:pPr>
            <a:endParaRPr lang="da-DK" sz="1400" dirty="0" smtClean="0"/>
          </a:p>
          <a:p>
            <a:pPr marL="0" indent="0">
              <a:buNone/>
            </a:pPr>
            <a:r>
              <a:rPr lang="da-DK" sz="1400" dirty="0" err="1" smtClean="0"/>
              <a:t>Skaleringspotententialet</a:t>
            </a:r>
            <a:r>
              <a:rPr lang="da-DK" sz="1400" dirty="0" smtClean="0"/>
              <a:t> for resten af regionen:</a:t>
            </a:r>
          </a:p>
          <a:p>
            <a:pPr marL="0" indent="0">
              <a:buNone/>
            </a:pPr>
            <a:r>
              <a:rPr lang="da-DK" sz="1400" dirty="0"/>
              <a:t>	</a:t>
            </a:r>
            <a:r>
              <a:rPr lang="da-DK" sz="1400" dirty="0" smtClean="0"/>
              <a:t>Gevinst: samme optimering af arbejdsgange, klinisk fleksibilitet, patientsikkerhed etc.</a:t>
            </a:r>
          </a:p>
          <a:p>
            <a:pPr marL="0" indent="0">
              <a:buNone/>
            </a:pPr>
            <a:r>
              <a:rPr lang="da-DK" sz="1400" dirty="0" smtClean="0"/>
              <a:t>	Udfordringer: Geografiske afstande, mindre enheder, bredt sortiment. Adskilte budgetter.</a:t>
            </a:r>
          </a:p>
          <a:p>
            <a:pPr marL="0" indent="0">
              <a:buNone/>
            </a:pPr>
            <a:endParaRPr lang="da-DK" sz="1400" dirty="0"/>
          </a:p>
          <a:p>
            <a:pPr marL="0" indent="0">
              <a:buNone/>
            </a:pPr>
            <a:r>
              <a:rPr lang="da-DK" sz="1400" dirty="0" smtClean="0"/>
              <a:t>Central-decentrale medicinbudgetter:</a:t>
            </a:r>
          </a:p>
          <a:p>
            <a:pPr marL="0" indent="0">
              <a:buNone/>
            </a:pPr>
            <a:r>
              <a:rPr lang="da-DK" sz="1400" dirty="0"/>
              <a:t>	</a:t>
            </a:r>
            <a:r>
              <a:rPr lang="da-DK" sz="1400" dirty="0" smtClean="0"/>
              <a:t>Gør som </a:t>
            </a:r>
            <a:r>
              <a:rPr lang="da-DK" sz="1400" dirty="0" err="1" smtClean="0"/>
              <a:t>somatikken</a:t>
            </a:r>
            <a:r>
              <a:rPr lang="da-DK" sz="1400" dirty="0" smtClean="0"/>
              <a:t> (centraliser) </a:t>
            </a:r>
            <a:endParaRPr lang="da-DK" sz="1400" dirty="0"/>
          </a:p>
          <a:p>
            <a:pPr marL="0" indent="0">
              <a:buNone/>
            </a:pPr>
            <a:r>
              <a:rPr lang="da-DK" sz="1400" dirty="0" smtClean="0"/>
              <a:t>	Læg vederlagsfri udgiften sammen med de øvrige medicinudgifter</a:t>
            </a:r>
          </a:p>
          <a:p>
            <a:pPr marL="0" indent="0">
              <a:buNone/>
            </a:pPr>
            <a:r>
              <a:rPr lang="da-DK" sz="1400" dirty="0"/>
              <a:t>	</a:t>
            </a:r>
            <a:r>
              <a:rPr lang="da-DK" sz="1400" dirty="0" smtClean="0"/>
              <a:t>Så vil al vederlagsfri medicin kunne udleveres for allerede etablerede medicinrum. </a:t>
            </a:r>
          </a:p>
          <a:p>
            <a:pPr marL="0" indent="0">
              <a:buNone/>
            </a:pPr>
            <a:endParaRPr lang="da-DK" sz="1400" dirty="0"/>
          </a:p>
          <a:p>
            <a:pPr marL="0" indent="0">
              <a:buNone/>
            </a:pPr>
            <a:endParaRPr lang="da-DK" sz="1400" dirty="0" smtClean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21239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M-multicolour_16-9_v04.potx" id="{B70F2534-6865-4AEC-B852-0218A21872F8}" vid="{C6803DDC-A865-4FF3-A9EF-6C0265BF60AB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790</Words>
  <Application>Microsoft Office PowerPoint</Application>
  <PresentationFormat>Brugerdefineret</PresentationFormat>
  <Paragraphs>109</Paragraphs>
  <Slides>11</Slides>
  <Notes>2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11</vt:i4>
      </vt:variant>
    </vt:vector>
  </HeadingPairs>
  <TitlesOfParts>
    <vt:vector size="15" baseType="lpstr">
      <vt:lpstr>Calibri</vt:lpstr>
      <vt:lpstr>Verdana</vt:lpstr>
      <vt:lpstr>Wingdings</vt:lpstr>
      <vt:lpstr>RM-multicolour_16-9_v02</vt:lpstr>
      <vt:lpstr>PowerPoint-præsentation</vt:lpstr>
      <vt:lpstr>Prøvehandlingen i kontekst</vt:lpstr>
      <vt:lpstr>Medicinrum i Afp-AUH</vt:lpstr>
      <vt:lpstr>Udfordringer</vt:lpstr>
      <vt:lpstr>Ikke værdiskabende arbejdsgange</vt:lpstr>
      <vt:lpstr>Hvad med at lave et medicinrum?</vt:lpstr>
      <vt:lpstr>Det nye medicinrum</vt:lpstr>
      <vt:lpstr>Hvad har vi snart sagt farvel til?</vt:lpstr>
      <vt:lpstr>Fordele og ulemper</vt:lpstr>
      <vt:lpstr>Hvorfor er der ikke sket noget for længst....?</vt:lpstr>
      <vt:lpstr>Skaleringspotentialet  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Louise Stilling Rasmussen</dc:creator>
  <cp:lastModifiedBy>Louise Stilling Rasmussen</cp:lastModifiedBy>
  <cp:revision>21</cp:revision>
  <cp:lastPrinted>2020-01-23T11:37:56Z</cp:lastPrinted>
  <dcterms:created xsi:type="dcterms:W3CDTF">2022-09-07T06:47:20Z</dcterms:created>
  <dcterms:modified xsi:type="dcterms:W3CDTF">2022-11-01T08:22:53Z</dcterms:modified>
</cp:coreProperties>
</file>