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notesMasterIdLst>
    <p:notesMasterId r:id="rId12"/>
  </p:notesMasterIdLst>
  <p:sldIdLst>
    <p:sldId id="256" r:id="rId4"/>
    <p:sldId id="257" r:id="rId5"/>
    <p:sldId id="258" r:id="rId6"/>
    <p:sldId id="259" r:id="rId7"/>
    <p:sldId id="260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6" d="100"/>
          <a:sy n="116" d="100"/>
        </p:scale>
        <p:origin x="2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da-DK" sz="4400" b="0" strike="noStrike" spc="-1">
                <a:latin typeface="Arial"/>
              </a:rPr>
              <a:t>Klik for at flytte dias</a:t>
            </a: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da-DK" sz="2000" b="0" strike="noStrike" spc="-1">
                <a:latin typeface="Arial"/>
              </a:rPr>
              <a:t>Klik for at redigere noternes format</a:t>
            </a:r>
          </a:p>
        </p:txBody>
      </p:sp>
      <p:sp>
        <p:nvSpPr>
          <p:cNvPr id="12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da-DK" sz="1400" b="0" strike="noStrike" spc="-1">
                <a:latin typeface="Times New Roman"/>
              </a:rPr>
              <a:t>&lt;sidehoved&gt;</a:t>
            </a:r>
          </a:p>
        </p:txBody>
      </p:sp>
      <p:sp>
        <p:nvSpPr>
          <p:cNvPr id="12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>
              <a:buNone/>
            </a:pPr>
            <a:r>
              <a:rPr lang="da-DK" sz="1400" b="0" strike="noStrike" spc="-1">
                <a:latin typeface="Times New Roman"/>
              </a:rPr>
              <a:t>&lt;dato/klokkeslæt&gt;</a:t>
            </a:r>
          </a:p>
        </p:txBody>
      </p:sp>
      <p:sp>
        <p:nvSpPr>
          <p:cNvPr id="12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da-DK" sz="1400" b="0" strike="noStrike" spc="-1">
                <a:latin typeface="Times New Roman"/>
              </a:rPr>
              <a:t>&lt;sidefod&gt;</a:t>
            </a:r>
          </a:p>
        </p:txBody>
      </p:sp>
      <p:sp>
        <p:nvSpPr>
          <p:cNvPr id="12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buNone/>
            </a:pPr>
            <a:fld id="{6E4AAD94-D00F-4A64-B221-9C639FFD3B35}" type="slidenum">
              <a:rPr lang="da-DK" sz="1400" b="0" strike="noStrike" spc="-1">
                <a:latin typeface="Times New Roman"/>
              </a:rPr>
              <a:t>‹nr.›</a:t>
            </a:fld>
            <a:endParaRPr lang="da-DK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7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da-DK" sz="2000" b="0" strike="noStrike" spc="-1">
              <a:latin typeface="Arial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  <a:buNone/>
            </a:pPr>
            <a:fld id="{5485FED7-0917-4F55-9EAB-34AD7D150DD1}" type="slidenum">
              <a:rPr lang="da-DK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da-DK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106668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0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subTitle"/>
          </p:nvPr>
        </p:nvSpPr>
        <p:spPr>
          <a:xfrm>
            <a:off x="1066680" y="99360"/>
            <a:ext cx="10057680" cy="614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6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/>
          </p:nvPr>
        </p:nvSpPr>
        <p:spPr>
          <a:xfrm>
            <a:off x="226692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1066680" y="421524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/>
          </p:nvPr>
        </p:nvSpPr>
        <p:spPr>
          <a:xfrm>
            <a:off x="226692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1858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2650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/>
          </p:nvPr>
        </p:nvSpPr>
        <p:spPr>
          <a:xfrm>
            <a:off x="1066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8" name="PlaceHolder 6"/>
          <p:cNvSpPr>
            <a:spLocks noGrp="1"/>
          </p:cNvSpPr>
          <p:nvPr>
            <p:ph/>
          </p:nvPr>
        </p:nvSpPr>
        <p:spPr>
          <a:xfrm>
            <a:off x="1858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39" name="PlaceHolder 7"/>
          <p:cNvSpPr>
            <a:spLocks noGrp="1"/>
          </p:cNvSpPr>
          <p:nvPr>
            <p:ph/>
          </p:nvPr>
        </p:nvSpPr>
        <p:spPr>
          <a:xfrm>
            <a:off x="2650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106668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subTitle"/>
          </p:nvPr>
        </p:nvSpPr>
        <p:spPr>
          <a:xfrm>
            <a:off x="1066680" y="99360"/>
            <a:ext cx="10057680" cy="614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226692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1066680" y="421524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71" name="PlaceHolder 5"/>
          <p:cNvSpPr>
            <a:spLocks noGrp="1"/>
          </p:cNvSpPr>
          <p:nvPr>
            <p:ph/>
          </p:nvPr>
        </p:nvSpPr>
        <p:spPr>
          <a:xfrm>
            <a:off x="226692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1858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2650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/>
          </p:nvPr>
        </p:nvSpPr>
        <p:spPr>
          <a:xfrm>
            <a:off x="1066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77" name="PlaceHolder 6"/>
          <p:cNvSpPr>
            <a:spLocks noGrp="1"/>
          </p:cNvSpPr>
          <p:nvPr>
            <p:ph/>
          </p:nvPr>
        </p:nvSpPr>
        <p:spPr>
          <a:xfrm>
            <a:off x="1858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78" name="PlaceHolder 7"/>
          <p:cNvSpPr>
            <a:spLocks noGrp="1"/>
          </p:cNvSpPr>
          <p:nvPr>
            <p:ph/>
          </p:nvPr>
        </p:nvSpPr>
        <p:spPr>
          <a:xfrm>
            <a:off x="2650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subTitle"/>
          </p:nvPr>
        </p:nvSpPr>
        <p:spPr>
          <a:xfrm>
            <a:off x="106668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subTitle"/>
          </p:nvPr>
        </p:nvSpPr>
        <p:spPr>
          <a:xfrm>
            <a:off x="1066680" y="99360"/>
            <a:ext cx="10057680" cy="614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226692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1066680" y="4215240"/>
            <a:ext cx="234180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2266920" y="182556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/>
          </p:nvPr>
        </p:nvSpPr>
        <p:spPr>
          <a:xfrm>
            <a:off x="106668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/>
          </p:nvPr>
        </p:nvSpPr>
        <p:spPr>
          <a:xfrm>
            <a:off x="2266920" y="4215240"/>
            <a:ext cx="11426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83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da-DK" sz="4400" b="0" strike="noStrike" spc="-1">
              <a:latin typeface="Arial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/>
          </p:nvPr>
        </p:nvSpPr>
        <p:spPr>
          <a:xfrm>
            <a:off x="1858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/>
          </p:nvPr>
        </p:nvSpPr>
        <p:spPr>
          <a:xfrm>
            <a:off x="2650680" y="182556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/>
          </p:nvPr>
        </p:nvSpPr>
        <p:spPr>
          <a:xfrm>
            <a:off x="1066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17" name="PlaceHolder 6"/>
          <p:cNvSpPr>
            <a:spLocks noGrp="1"/>
          </p:cNvSpPr>
          <p:nvPr>
            <p:ph/>
          </p:nvPr>
        </p:nvSpPr>
        <p:spPr>
          <a:xfrm>
            <a:off x="1858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  <p:sp>
        <p:nvSpPr>
          <p:cNvPr id="118" name="PlaceHolder 7"/>
          <p:cNvSpPr>
            <a:spLocks noGrp="1"/>
          </p:cNvSpPr>
          <p:nvPr>
            <p:ph/>
          </p:nvPr>
        </p:nvSpPr>
        <p:spPr>
          <a:xfrm>
            <a:off x="2650680" y="4215240"/>
            <a:ext cx="753840" cy="2181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7000"/>
          </a:bodyPr>
          <a:lstStyle/>
          <a:p>
            <a:endParaRPr lang="da-D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4D2D2"/>
            </a:gs>
            <a:gs pos="100000">
              <a:srgbClr val="FFFFFF"/>
            </a:gs>
          </a:gsLst>
          <a:lin ang="8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ød bjælke"/>
          <p:cNvSpPr/>
          <p:nvPr/>
        </p:nvSpPr>
        <p:spPr>
          <a:xfrm>
            <a:off x="0" y="0"/>
            <a:ext cx="12188160" cy="1523160"/>
          </a:xfrm>
          <a:prstGeom prst="rect">
            <a:avLst/>
          </a:prstGeom>
          <a:gradFill rotWithShape="0">
            <a:gsLst>
              <a:gs pos="0">
                <a:srgbClr val="B82D2F"/>
              </a:gs>
              <a:gs pos="100000">
                <a:srgbClr val="8A2223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5" name="Billede 6" descr="EKG-linje"/>
          <p:cNvPicPr/>
          <p:nvPr/>
        </p:nvPicPr>
        <p:blipFill>
          <a:blip r:embed="rId14"/>
          <a:stretch/>
        </p:blipFill>
        <p:spPr>
          <a:xfrm>
            <a:off x="5188680" y="0"/>
            <a:ext cx="6999480" cy="685728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da-DK" sz="1800" b="0" strike="noStrike" spc="-1">
                <a:latin typeface="Arial"/>
              </a:rPr>
              <a:t>Klik for at redigere titeltekstens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3200" b="0" strike="noStrike" spc="-1">
                <a:latin typeface="Arial"/>
              </a:rPr>
              <a:t>Klik for at redigere dispositionstekstens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2800" b="0" strike="noStrike" spc="-1">
                <a:latin typeface="Arial"/>
              </a:rPr>
              <a:t>Andet dispositionsniveau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400" b="0" strike="noStrike" spc="-1">
                <a:latin typeface="Arial"/>
              </a:rPr>
              <a:t>Tredje dispositionsniveau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2000" b="0" strike="noStrike" spc="-1">
                <a:latin typeface="Arial"/>
              </a:rPr>
              <a:t>Fjerde dispositionsniveau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000" b="0" strike="noStrike" spc="-1">
                <a:latin typeface="Arial"/>
              </a:rPr>
              <a:t>Femte dispositionsniveau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000" b="0" strike="noStrike" spc="-1">
                <a:latin typeface="Arial"/>
              </a:rPr>
              <a:t>Sjette dispositionsniveau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000" b="0" strike="noStrike" spc="-1">
                <a:latin typeface="Arial"/>
              </a:rPr>
              <a:t>Syvende dispositionsniveau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4D2D2"/>
            </a:gs>
            <a:gs pos="100000">
              <a:srgbClr val="FFFFFF"/>
            </a:gs>
          </a:gsLst>
          <a:lin ang="8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ød bjælke"/>
          <p:cNvSpPr/>
          <p:nvPr/>
        </p:nvSpPr>
        <p:spPr>
          <a:xfrm>
            <a:off x="0" y="0"/>
            <a:ext cx="12188160" cy="1523160"/>
          </a:xfrm>
          <a:prstGeom prst="rect">
            <a:avLst/>
          </a:prstGeom>
          <a:gradFill rotWithShape="0">
            <a:gsLst>
              <a:gs pos="0">
                <a:srgbClr val="B82D2F"/>
              </a:gs>
              <a:gs pos="100000">
                <a:srgbClr val="8A2223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da-DK" sz="4400" b="0" strike="noStrike" spc="-1">
                <a:latin typeface="Arial"/>
              </a:rPr>
              <a:t>Klik for at redigere titeltekstens format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3200" b="0" strike="noStrike" spc="-1">
                <a:latin typeface="Arial"/>
              </a:rPr>
              <a:t>Klik for at redigere dispositionstekstens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2800" b="0" strike="noStrike" spc="-1">
                <a:latin typeface="Arial"/>
              </a:rPr>
              <a:t>Andet dispositionsniveau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400" b="0" strike="noStrike" spc="-1">
                <a:latin typeface="Arial"/>
              </a:rPr>
              <a:t>Tredje dispositionsniveau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2000" b="0" strike="noStrike" spc="-1">
                <a:latin typeface="Arial"/>
              </a:rPr>
              <a:t>Fjerde dispositionsniveau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000" b="0" strike="noStrike" spc="-1">
                <a:latin typeface="Arial"/>
              </a:rPr>
              <a:t>Femte dispositionsniveau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000" b="0" strike="noStrike" spc="-1">
                <a:latin typeface="Arial"/>
              </a:rPr>
              <a:t>Sjette dispositionsniveau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2000" b="0" strike="noStrike" spc="-1">
                <a:latin typeface="Arial"/>
              </a:rPr>
              <a:t>Syvende dispositionsniveau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4D2D2"/>
            </a:gs>
            <a:gs pos="100000">
              <a:srgbClr val="FFFFFF"/>
            </a:gs>
          </a:gsLst>
          <a:lin ang="8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ød bjælke"/>
          <p:cNvSpPr/>
          <p:nvPr/>
        </p:nvSpPr>
        <p:spPr>
          <a:xfrm>
            <a:off x="0" y="0"/>
            <a:ext cx="12188160" cy="1523160"/>
          </a:xfrm>
          <a:prstGeom prst="rect">
            <a:avLst/>
          </a:prstGeom>
          <a:gradFill rotWithShape="0">
            <a:gsLst>
              <a:gs pos="0">
                <a:srgbClr val="B82D2F"/>
              </a:gs>
              <a:gs pos="100000">
                <a:srgbClr val="8A2223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da-DK" sz="1800" b="0" strike="noStrike" spc="-1">
                <a:latin typeface="Arial"/>
              </a:rPr>
              <a:t>Klik for at redigere titeltekstens format</a:t>
            </a: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106668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46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Klik for at redigere dispositionstekstens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1800" b="0" strike="noStrike" spc="-1">
                <a:latin typeface="Arial"/>
              </a:rPr>
              <a:t>Andet dispositionsniveau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Tredje dispositionsniveau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1800" b="0" strike="noStrike" spc="-1">
                <a:latin typeface="Arial"/>
              </a:rPr>
              <a:t>Fjerde dispositionsniveau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Femte dispositionsniveau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Sjette dispositionsniveau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Syvende dispositionsniveau</a:t>
            </a: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3526200" y="1825560"/>
            <a:ext cx="234180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46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Klik for at redigere dispositionstekstens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1800" b="0" strike="noStrike" spc="-1">
                <a:latin typeface="Arial"/>
              </a:rPr>
              <a:t>Andet dispositionsniveau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Tredje dispositionsniveau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a-DK" sz="1800" b="0" strike="noStrike" spc="-1">
                <a:latin typeface="Arial"/>
              </a:rPr>
              <a:t>Fjerde dispositionsniveau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Femte dispositionsniveau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Sjette dispositionsniveau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a-DK" sz="1800" b="0" strike="noStrike" spc="-1">
                <a:latin typeface="Arial"/>
              </a:rPr>
              <a:t>Syvende dispositionsniveau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626400" y="1828800"/>
            <a:ext cx="4097520" cy="3176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>
              <a:lnSpc>
                <a:spcPct val="80000"/>
              </a:lnSpc>
              <a:buNone/>
            </a:pPr>
            <a:r>
              <a:rPr lang="da-DK" sz="5400" b="0" strike="noStrike" spc="-1">
                <a:solidFill>
                  <a:srgbClr val="B82D2F"/>
                </a:solidFill>
                <a:latin typeface="Franklin Gothic Medium"/>
              </a:rPr>
              <a:t>HEADDDA</a:t>
            </a:r>
            <a:endParaRPr lang="da-DK" sz="5400" b="0" strike="noStrike" spc="-1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subTitle"/>
          </p:nvPr>
        </p:nvSpPr>
        <p:spPr>
          <a:xfrm>
            <a:off x="626400" y="5181480"/>
            <a:ext cx="4097520" cy="68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>
              <a:lnSpc>
                <a:spcPct val="90000"/>
              </a:lnSpc>
              <a:spcBef>
                <a:spcPts val="1800"/>
              </a:spcBef>
              <a:buNone/>
              <a:tabLst>
                <a:tab pos="0" algn="l"/>
              </a:tabLst>
            </a:pPr>
            <a:r>
              <a:rPr lang="da-DK" sz="2000" b="0" strike="noStrike" cap="all" spc="-1">
                <a:solidFill>
                  <a:srgbClr val="808080"/>
                </a:solidFill>
                <a:latin typeface="Franklin Gothic Medium"/>
              </a:rPr>
              <a:t>En 3d-model til patientinvolvering</a:t>
            </a:r>
            <a:endParaRPr lang="da-DK" sz="2000" b="0" strike="noStrike" spc="-1">
              <a:latin typeface="Arial"/>
            </a:endParaRPr>
          </a:p>
        </p:txBody>
      </p:sp>
      <p:pic>
        <p:nvPicPr>
          <p:cNvPr id="127" name="Billede 5"/>
          <p:cNvPicPr/>
          <p:nvPr/>
        </p:nvPicPr>
        <p:blipFill>
          <a:blip r:embed="rId3"/>
          <a:stretch/>
        </p:blipFill>
        <p:spPr>
          <a:xfrm>
            <a:off x="191520" y="116640"/>
            <a:ext cx="2519640" cy="1943640"/>
          </a:xfrm>
          <a:prstGeom prst="rect">
            <a:avLst/>
          </a:prstGeom>
          <a:ln w="0">
            <a:noFill/>
          </a:ln>
        </p:spPr>
      </p:pic>
      <p:pic>
        <p:nvPicPr>
          <p:cNvPr id="128" name="Billede 4"/>
          <p:cNvPicPr/>
          <p:nvPr/>
        </p:nvPicPr>
        <p:blipFill>
          <a:blip r:embed="rId4"/>
          <a:srcRect l="4228" t="25192" r="4133" b="4910"/>
          <a:stretch/>
        </p:blipFill>
        <p:spPr>
          <a:xfrm>
            <a:off x="1631520" y="2205000"/>
            <a:ext cx="3380760" cy="1935720"/>
          </a:xfrm>
          <a:prstGeom prst="rect">
            <a:avLst/>
          </a:prstGeom>
          <a:ln w="0">
            <a:noFill/>
          </a:ln>
        </p:spPr>
      </p:pic>
      <p:sp>
        <p:nvSpPr>
          <p:cNvPr id="129" name="Tekstfelt 5"/>
          <p:cNvSpPr/>
          <p:nvPr/>
        </p:nvSpPr>
        <p:spPr>
          <a:xfrm>
            <a:off x="5420160" y="5589360"/>
            <a:ext cx="6768000" cy="912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FFFFFF"/>
                </a:solidFill>
                <a:latin typeface="Franklin Gothic Medium"/>
                <a:ea typeface="DejaVu Sans"/>
              </a:rPr>
              <a:t>Marianne Staats Heinesen, Intensivsygeplejerske</a:t>
            </a:r>
            <a:endParaRPr lang="da-DK" sz="1800" b="0" strike="noStrike" spc="-1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FFFFFF"/>
                </a:solidFill>
                <a:latin typeface="Franklin Gothic Medium"/>
                <a:ea typeface="DejaVu Sans"/>
              </a:rPr>
              <a:t>Rebekka Svinth Haastrup, Intensivsygeplejerske, Masterstud.</a:t>
            </a:r>
            <a:endParaRPr lang="da-DK" sz="1800" b="0" strike="noStrike" spc="-1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FFFFFF"/>
                </a:solidFill>
                <a:latin typeface="Franklin Gothic Medium"/>
                <a:ea typeface="DejaVu Sans"/>
              </a:rPr>
              <a:t>Linette Thorn, Intensivsygeplejerske, Cand. cur</a:t>
            </a:r>
            <a:endParaRPr lang="da-DK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p15="http://schemas.microsoft.com/office/powerpoint/2012/main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da-DK" sz="4400" b="1" strike="noStrike" spc="-1">
                <a:solidFill>
                  <a:srgbClr val="000000"/>
                </a:solidFill>
                <a:latin typeface="Calibri Light"/>
              </a:rPr>
              <a:t>Fra kunstigt koma til komfort</a:t>
            </a:r>
            <a:endParaRPr lang="da-DK" sz="4400" b="0" strike="noStrike" spc="-1"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/>
          </p:nvPr>
        </p:nvSpPr>
        <p:spPr>
          <a:xfrm>
            <a:off x="0" y="18255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Patienterne har andre behov end tidligere</a:t>
            </a: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da-DK" sz="2800" b="0" strike="noStrike" spc="-1">
              <a:latin typeface="Arial"/>
            </a:endParaRPr>
          </a:p>
        </p:txBody>
      </p:sp>
      <p:pic>
        <p:nvPicPr>
          <p:cNvPr id="132" name="Picture 3"/>
          <p:cNvPicPr/>
          <p:nvPr/>
        </p:nvPicPr>
        <p:blipFill>
          <a:blip r:embed="rId2"/>
          <a:stretch/>
        </p:blipFill>
        <p:spPr>
          <a:xfrm>
            <a:off x="2167560" y="3108600"/>
            <a:ext cx="2888280" cy="2165760"/>
          </a:xfrm>
          <a:prstGeom prst="rect">
            <a:avLst/>
          </a:prstGeom>
          <a:ln w="0">
            <a:noFill/>
          </a:ln>
        </p:spPr>
      </p:pic>
      <p:pic>
        <p:nvPicPr>
          <p:cNvPr id="133" name="Billede 3"/>
          <p:cNvPicPr/>
          <p:nvPr/>
        </p:nvPicPr>
        <p:blipFill>
          <a:blip r:embed="rId3"/>
          <a:stretch/>
        </p:blipFill>
        <p:spPr>
          <a:xfrm>
            <a:off x="6729840" y="3106800"/>
            <a:ext cx="2878560" cy="21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da-DK" sz="4400" b="1" strike="noStrike" spc="-1">
                <a:solidFill>
                  <a:srgbClr val="000000"/>
                </a:solidFill>
                <a:latin typeface="Calibri Light"/>
              </a:rPr>
              <a:t>Hvad tænker patienten, når jeg siger...</a:t>
            </a:r>
            <a:endParaRPr lang="da-DK" sz="4400" b="0" strike="noStrike" spc="-1">
              <a:latin typeface="Arial"/>
            </a:endParaRPr>
          </a:p>
        </p:txBody>
      </p:sp>
      <p:sp>
        <p:nvSpPr>
          <p:cNvPr id="135" name="Oval billedforklaring 3"/>
          <p:cNvSpPr/>
          <p:nvPr/>
        </p:nvSpPr>
        <p:spPr>
          <a:xfrm>
            <a:off x="1559520" y="1700640"/>
            <a:ext cx="2035440" cy="91908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Du har et rør i halsen!</a:t>
            </a:r>
            <a:endParaRPr lang="da-DK" sz="1800" b="0" strike="noStrike" spc="-1">
              <a:latin typeface="Arial"/>
            </a:endParaRPr>
          </a:p>
        </p:txBody>
      </p:sp>
      <p:pic>
        <p:nvPicPr>
          <p:cNvPr id="136" name="Billede 4"/>
          <p:cNvPicPr/>
          <p:nvPr/>
        </p:nvPicPr>
        <p:blipFill>
          <a:blip r:embed="rId2"/>
          <a:stretch/>
        </p:blipFill>
        <p:spPr>
          <a:xfrm>
            <a:off x="0" y="3285000"/>
            <a:ext cx="2062800" cy="1799640"/>
          </a:xfrm>
          <a:prstGeom prst="rect">
            <a:avLst/>
          </a:prstGeom>
          <a:ln w="0">
            <a:noFill/>
          </a:ln>
        </p:spPr>
      </p:pic>
      <p:pic>
        <p:nvPicPr>
          <p:cNvPr id="137" name="Billede 5"/>
          <p:cNvPicPr/>
          <p:nvPr/>
        </p:nvPicPr>
        <p:blipFill>
          <a:blip r:embed="rId3"/>
          <a:stretch/>
        </p:blipFill>
        <p:spPr>
          <a:xfrm>
            <a:off x="1847520" y="5157360"/>
            <a:ext cx="2159640" cy="1511280"/>
          </a:xfrm>
          <a:prstGeom prst="rect">
            <a:avLst/>
          </a:prstGeom>
          <a:ln w="0">
            <a:noFill/>
          </a:ln>
        </p:spPr>
      </p:pic>
      <p:pic>
        <p:nvPicPr>
          <p:cNvPr id="138" name="Billede 6"/>
          <p:cNvPicPr/>
          <p:nvPr/>
        </p:nvPicPr>
        <p:blipFill>
          <a:blip r:embed="rId4"/>
          <a:stretch/>
        </p:blipFill>
        <p:spPr>
          <a:xfrm>
            <a:off x="2711520" y="3140640"/>
            <a:ext cx="2137320" cy="1655640"/>
          </a:xfrm>
          <a:prstGeom prst="rect">
            <a:avLst/>
          </a:prstGeom>
          <a:ln w="0">
            <a:noFill/>
          </a:ln>
        </p:spPr>
      </p:pic>
      <p:sp>
        <p:nvSpPr>
          <p:cNvPr id="139" name="Oval billedforklaring 7"/>
          <p:cNvSpPr/>
          <p:nvPr/>
        </p:nvSpPr>
        <p:spPr>
          <a:xfrm>
            <a:off x="5375880" y="1789200"/>
            <a:ext cx="2035440" cy="91908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Du har en ballon i halsen!</a:t>
            </a:r>
            <a:endParaRPr lang="da-DK" sz="1800" b="0" strike="noStrike" spc="-1">
              <a:latin typeface="Arial"/>
            </a:endParaRPr>
          </a:p>
        </p:txBody>
      </p:sp>
      <p:pic>
        <p:nvPicPr>
          <p:cNvPr id="140" name="Billede 9"/>
          <p:cNvPicPr/>
          <p:nvPr/>
        </p:nvPicPr>
        <p:blipFill>
          <a:blip r:embed="rId5"/>
          <a:stretch/>
        </p:blipFill>
        <p:spPr>
          <a:xfrm>
            <a:off x="5591880" y="3141000"/>
            <a:ext cx="1341000" cy="2237040"/>
          </a:xfrm>
          <a:prstGeom prst="rect">
            <a:avLst/>
          </a:prstGeom>
          <a:ln w="0">
            <a:noFill/>
          </a:ln>
        </p:spPr>
      </p:pic>
      <p:pic>
        <p:nvPicPr>
          <p:cNvPr id="141" name="Billede 10"/>
          <p:cNvPicPr/>
          <p:nvPr/>
        </p:nvPicPr>
        <p:blipFill>
          <a:blip r:embed="rId6"/>
          <a:srcRect l="46687"/>
          <a:stretch/>
        </p:blipFill>
        <p:spPr>
          <a:xfrm>
            <a:off x="9398160" y="3285000"/>
            <a:ext cx="1521720" cy="1599120"/>
          </a:xfrm>
          <a:prstGeom prst="rect">
            <a:avLst/>
          </a:prstGeom>
          <a:ln w="0">
            <a:noFill/>
          </a:ln>
        </p:spPr>
      </p:pic>
      <p:sp>
        <p:nvSpPr>
          <p:cNvPr id="142" name="Oval billedforklaring 11"/>
          <p:cNvSpPr/>
          <p:nvPr/>
        </p:nvSpPr>
        <p:spPr>
          <a:xfrm>
            <a:off x="9336240" y="1845000"/>
            <a:ext cx="2035440" cy="91908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Nu tager jeg luften ud af ballonen...</a:t>
            </a:r>
            <a:endParaRPr lang="da-DK" sz="1800" b="0" strike="noStrike" spc="-1">
              <a:latin typeface="Arial"/>
            </a:endParaRPr>
          </a:p>
        </p:txBody>
      </p:sp>
      <p:pic>
        <p:nvPicPr>
          <p:cNvPr id="143" name="Picture 2" descr="Stine Bruun's Blog"/>
          <p:cNvPicPr/>
          <p:nvPr/>
        </p:nvPicPr>
        <p:blipFill>
          <a:blip r:embed="rId7"/>
          <a:stretch/>
        </p:blipFill>
        <p:spPr>
          <a:xfrm>
            <a:off x="8832240" y="5373360"/>
            <a:ext cx="1933200" cy="1028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da-DK" sz="4400" b="1" strike="noStrike" spc="-1">
                <a:solidFill>
                  <a:srgbClr val="000000"/>
                </a:solidFill>
                <a:latin typeface="Calibri Light"/>
              </a:rPr>
              <a:t>Fra ide til virkelighed</a:t>
            </a:r>
            <a:endParaRPr lang="da-DK" sz="4400" b="0" strike="noStrike" spc="-1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/>
          </p:nvPr>
        </p:nvSpPr>
        <p:spPr>
          <a:xfrm>
            <a:off x="0" y="18255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Vi savnede undervisningsmaterialer der var let tilgængelige</a:t>
            </a:r>
            <a:endParaRPr lang="da-DK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None/>
            </a:pP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Vi havde behov for at formidle komplekse ting på en enkel måde</a:t>
            </a:r>
            <a:endParaRPr lang="da-DK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None/>
            </a:pP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Vi ønskede os noget konkret og visuelt</a:t>
            </a: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da-DK" sz="2800" b="0" strike="noStrike" spc="-1">
              <a:latin typeface="Arial"/>
            </a:endParaRPr>
          </a:p>
        </p:txBody>
      </p:sp>
      <p:pic>
        <p:nvPicPr>
          <p:cNvPr id="146" name="Picture 2" descr="Joakim fører an i 3D-printet fremtid på Aarhus Universitetshospital -  Region Midtjylland"/>
          <p:cNvPicPr/>
          <p:nvPr/>
        </p:nvPicPr>
        <p:blipFill>
          <a:blip r:embed="rId2"/>
          <a:stretch/>
        </p:blipFill>
        <p:spPr>
          <a:xfrm>
            <a:off x="7572240" y="4149000"/>
            <a:ext cx="3563280" cy="2157120"/>
          </a:xfrm>
          <a:prstGeom prst="rect">
            <a:avLst/>
          </a:prstGeom>
          <a:ln w="0">
            <a:noFill/>
          </a:ln>
        </p:spPr>
      </p:pic>
      <p:sp>
        <p:nvSpPr>
          <p:cNvPr id="147" name="Tekstfelt 1"/>
          <p:cNvSpPr/>
          <p:nvPr/>
        </p:nvSpPr>
        <p:spPr>
          <a:xfrm>
            <a:off x="7464240" y="6381360"/>
            <a:ext cx="3383640" cy="424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da-DK" sz="1100" b="0" strike="noStrike" spc="-1">
                <a:solidFill>
                  <a:srgbClr val="000000"/>
                </a:solidFill>
                <a:latin typeface="Franklin Gothic Medium"/>
                <a:ea typeface="DejaVu Sans"/>
              </a:rPr>
              <a:t>Joakim Lundtoft Lindhardt, Centerleder 3D-print Center, AUH</a:t>
            </a:r>
            <a:endParaRPr lang="da-DK" sz="11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Pladsholder til indhold 3"/>
          <p:cNvPicPr/>
          <p:nvPr/>
        </p:nvPicPr>
        <p:blipFill>
          <a:blip r:embed="rId2"/>
          <a:srcRect l="11959" t="24326" r="15437" b="23313"/>
          <a:stretch/>
        </p:blipFill>
        <p:spPr>
          <a:xfrm>
            <a:off x="6391440" y="3069000"/>
            <a:ext cx="2368080" cy="2276640"/>
          </a:xfrm>
          <a:prstGeom prst="rect">
            <a:avLst/>
          </a:prstGeom>
          <a:ln w="0">
            <a:noFill/>
          </a:ln>
        </p:spPr>
      </p:pic>
      <p:pic>
        <p:nvPicPr>
          <p:cNvPr id="149" name="Billede 4"/>
          <p:cNvPicPr/>
          <p:nvPr/>
        </p:nvPicPr>
        <p:blipFill>
          <a:blip r:embed="rId3"/>
          <a:srcRect l="16957" r="10704"/>
          <a:stretch/>
        </p:blipFill>
        <p:spPr>
          <a:xfrm rot="5400000">
            <a:off x="171360" y="2954880"/>
            <a:ext cx="2210040" cy="2294280"/>
          </a:xfrm>
          <a:prstGeom prst="rect">
            <a:avLst/>
          </a:prstGeom>
          <a:ln w="0">
            <a:noFill/>
          </a:ln>
        </p:spPr>
      </p:pic>
      <p:pic>
        <p:nvPicPr>
          <p:cNvPr id="150" name="Billede 7"/>
          <p:cNvPicPr/>
          <p:nvPr/>
        </p:nvPicPr>
        <p:blipFill>
          <a:blip r:embed="rId4"/>
          <a:stretch/>
        </p:blipFill>
        <p:spPr>
          <a:xfrm>
            <a:off x="3480480" y="3069000"/>
            <a:ext cx="1750680" cy="2229480"/>
          </a:xfrm>
          <a:prstGeom prst="rect">
            <a:avLst/>
          </a:prstGeom>
          <a:ln w="0">
            <a:noFill/>
          </a:ln>
        </p:spPr>
      </p:pic>
      <p:pic>
        <p:nvPicPr>
          <p:cNvPr id="151" name="Billede 8"/>
          <p:cNvPicPr/>
          <p:nvPr/>
        </p:nvPicPr>
        <p:blipFill>
          <a:blip r:embed="rId5"/>
          <a:stretch/>
        </p:blipFill>
        <p:spPr>
          <a:xfrm>
            <a:off x="9840240" y="2493000"/>
            <a:ext cx="2170440" cy="3056040"/>
          </a:xfrm>
          <a:prstGeom prst="rect">
            <a:avLst/>
          </a:prstGeom>
          <a:ln w="0">
            <a:noFill/>
          </a:ln>
        </p:spPr>
      </p:pic>
      <p:sp>
        <p:nvSpPr>
          <p:cNvPr id="152" name="PlaceHolder 1"/>
          <p:cNvSpPr/>
          <p:nvPr/>
        </p:nvSpPr>
        <p:spPr>
          <a:xfrm>
            <a:off x="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da-DK" sz="4400" b="1" strike="noStrike" spc="-1">
                <a:solidFill>
                  <a:srgbClr val="000000"/>
                </a:solidFill>
                <a:latin typeface="Calibri Light"/>
                <a:ea typeface="DejaVu Sans"/>
              </a:rPr>
              <a:t>Udviklingen: Fra pen til print</a:t>
            </a:r>
            <a:endParaRPr lang="da-DK" sz="4400" b="0" strike="noStrike" spc="-1">
              <a:latin typeface="Arial"/>
            </a:endParaRPr>
          </a:p>
        </p:txBody>
      </p:sp>
      <p:sp>
        <p:nvSpPr>
          <p:cNvPr id="153" name="Højrepil 1"/>
          <p:cNvSpPr/>
          <p:nvPr/>
        </p:nvSpPr>
        <p:spPr>
          <a:xfrm>
            <a:off x="2567520" y="4005000"/>
            <a:ext cx="791280" cy="4312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82D2F"/>
          </a:solidFill>
          <a:ln>
            <a:solidFill>
              <a:srgbClr val="88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4" name="Højrepil 8"/>
          <p:cNvSpPr/>
          <p:nvPr/>
        </p:nvSpPr>
        <p:spPr>
          <a:xfrm>
            <a:off x="5447880" y="4077000"/>
            <a:ext cx="791280" cy="4312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82D2F"/>
          </a:solidFill>
          <a:ln>
            <a:solidFill>
              <a:srgbClr val="88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5" name="Højrepil 9"/>
          <p:cNvSpPr/>
          <p:nvPr/>
        </p:nvSpPr>
        <p:spPr>
          <a:xfrm>
            <a:off x="8904240" y="4077000"/>
            <a:ext cx="791280" cy="43128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82D2F"/>
          </a:solidFill>
          <a:ln>
            <a:solidFill>
              <a:srgbClr val="88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da-DK" sz="4400" b="1" strike="noStrike" spc="-1">
                <a:solidFill>
                  <a:srgbClr val="000000"/>
                </a:solidFill>
                <a:latin typeface="Calibri Light"/>
              </a:rPr>
              <a:t>HEADDDA som fælles redskab</a:t>
            </a:r>
            <a:endParaRPr lang="da-DK" sz="4400" b="0" strike="noStrike" spc="-1"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0" y="1768320"/>
            <a:ext cx="10513440" cy="4350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Hvordan har vi taget 3D-modellen i brug?</a:t>
            </a: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Medinddragelse</a:t>
            </a: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Uddannelse</a:t>
            </a:r>
            <a:endParaRPr lang="da-DK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800" b="0" strike="noStrike" spc="-1">
                <a:solidFill>
                  <a:srgbClr val="000000"/>
                </a:solidFill>
                <a:latin typeface="Calibri"/>
              </a:rPr>
              <a:t>Vejledning</a:t>
            </a:r>
            <a:endParaRPr lang="da-DK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None/>
            </a:pPr>
            <a:endParaRPr lang="da-DK" sz="2800" b="0" strike="noStrike" spc="-1">
              <a:latin typeface="Arial"/>
            </a:endParaRPr>
          </a:p>
        </p:txBody>
      </p:sp>
      <p:pic>
        <p:nvPicPr>
          <p:cNvPr id="160" name="Billede 1" descr="billede fra undervisningssceance.jpg"/>
          <p:cNvPicPr/>
          <p:nvPr/>
        </p:nvPicPr>
        <p:blipFill>
          <a:blip r:embed="rId2"/>
          <a:stretch/>
        </p:blipFill>
        <p:spPr>
          <a:xfrm>
            <a:off x="8088480" y="3042360"/>
            <a:ext cx="3335400" cy="2834280"/>
          </a:xfrm>
          <a:prstGeom prst="rect">
            <a:avLst/>
          </a:prstGeom>
          <a:ln w="0">
            <a:noFill/>
          </a:ln>
        </p:spPr>
      </p:pic>
      <p:sp>
        <p:nvSpPr>
          <p:cNvPr id="161" name="Tekstfelt 1"/>
          <p:cNvSpPr/>
          <p:nvPr/>
        </p:nvSpPr>
        <p:spPr>
          <a:xfrm>
            <a:off x="7984440" y="6021360"/>
            <a:ext cx="2786760" cy="592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da-DK" sz="1100" b="0" i="1" strike="noStrike" spc="-1">
                <a:solidFill>
                  <a:srgbClr val="000000"/>
                </a:solidFill>
                <a:latin typeface="Franklin Gothic Medium"/>
                <a:ea typeface="DejaVu Sans"/>
              </a:rPr>
              <a:t>Rollespil hvor HEADDDA afprøves.</a:t>
            </a:r>
            <a:endParaRPr lang="da-DK" sz="1100" b="0" strike="noStrike" spc="-1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lang="da-DK" sz="1100" b="0" i="1" strike="noStrike" spc="-1">
                <a:solidFill>
                  <a:srgbClr val="000000"/>
                </a:solidFill>
                <a:latin typeface="Franklin Gothic Medium"/>
                <a:ea typeface="DejaVu Sans"/>
              </a:rPr>
              <a:t>Tv. Intensivsygeplejerske Marie Suhr Larsen</a:t>
            </a:r>
            <a:endParaRPr lang="da-DK" sz="1100" b="0" strike="noStrike" spc="-1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lang="da-DK" sz="1100" b="0" i="1" strike="noStrike" spc="-1">
                <a:solidFill>
                  <a:srgbClr val="000000"/>
                </a:solidFill>
                <a:latin typeface="Franklin Gothic Medium"/>
                <a:ea typeface="DejaVu Sans"/>
              </a:rPr>
              <a:t>Th. Intensivsygeplejerske Christina Priebe</a:t>
            </a:r>
            <a:endParaRPr lang="da-DK" sz="11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/>
          </p:nvPr>
        </p:nvSpPr>
        <p:spPr>
          <a:xfrm>
            <a:off x="479520" y="1845000"/>
            <a:ext cx="479988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400" b="0" strike="noStrike" spc="-1">
                <a:solidFill>
                  <a:srgbClr val="000000"/>
                </a:solidFill>
                <a:latin typeface="Calibri"/>
              </a:rPr>
              <a:t>Det vækker nysgerrigheden på en ny måde</a:t>
            </a:r>
            <a:endParaRPr lang="da-DK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400" b="0" strike="noStrike" spc="-1">
                <a:solidFill>
                  <a:srgbClr val="000000"/>
                </a:solidFill>
                <a:latin typeface="Calibri"/>
              </a:rPr>
              <a:t>Større forståelse og aha oplevelser for patienterne</a:t>
            </a:r>
            <a:endParaRPr lang="da-DK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a-DK" sz="2400" b="0" strike="noStrike" spc="-1">
                <a:solidFill>
                  <a:srgbClr val="000000"/>
                </a:solidFill>
                <a:latin typeface="Calibri"/>
              </a:rPr>
              <a:t>Stigende grad af fælles beslutningtagen og involvering – også på Intensiv</a:t>
            </a:r>
            <a:endParaRPr lang="da-DK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800"/>
              </a:spcBef>
              <a:buNone/>
            </a:pPr>
            <a:endParaRPr lang="da-DK" sz="2400" b="0" strike="noStrike" spc="-1"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 type="title"/>
          </p:nvPr>
        </p:nvSpPr>
        <p:spPr>
          <a:xfrm>
            <a:off x="191520" y="11664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da-DK" sz="4400" b="1" strike="noStrike" spc="-1">
                <a:solidFill>
                  <a:srgbClr val="000000"/>
                </a:solidFill>
                <a:latin typeface="Calibri Light"/>
              </a:rPr>
              <a:t>HEADDDA som fælles redskab</a:t>
            </a:r>
            <a:endParaRPr lang="da-DK" sz="4400" b="0" strike="noStrike" spc="-1">
              <a:latin typeface="Arial"/>
            </a:endParaRPr>
          </a:p>
        </p:txBody>
      </p:sp>
      <p:pic>
        <p:nvPicPr>
          <p:cNvPr id="164" name="Billede 6"/>
          <p:cNvPicPr/>
          <p:nvPr/>
        </p:nvPicPr>
        <p:blipFill>
          <a:blip r:embed="rId2"/>
          <a:stretch/>
        </p:blipFill>
        <p:spPr>
          <a:xfrm>
            <a:off x="8256240" y="1556640"/>
            <a:ext cx="1485000" cy="3056400"/>
          </a:xfrm>
          <a:prstGeom prst="rect">
            <a:avLst/>
          </a:prstGeom>
          <a:ln w="0">
            <a:noFill/>
          </a:ln>
        </p:spPr>
      </p:pic>
      <p:sp>
        <p:nvSpPr>
          <p:cNvPr id="165" name="Oval billedforklaring 4"/>
          <p:cNvSpPr/>
          <p:nvPr/>
        </p:nvSpPr>
        <p:spPr>
          <a:xfrm>
            <a:off x="8709480" y="21600"/>
            <a:ext cx="3481920" cy="199152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Betyder det noget for dig at forstå tingene indgående?</a:t>
            </a:r>
            <a:endParaRPr lang="da-DK" sz="1800" b="0" strike="noStrike" spc="-1">
              <a:latin typeface="Arial"/>
            </a:endParaRPr>
          </a:p>
        </p:txBody>
      </p:sp>
      <p:sp>
        <p:nvSpPr>
          <p:cNvPr id="166" name="Oval billedforklaring 5"/>
          <p:cNvSpPr/>
          <p:nvPr/>
        </p:nvSpPr>
        <p:spPr>
          <a:xfrm>
            <a:off x="5087880" y="2853000"/>
            <a:ext cx="2971800" cy="129528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Jeg er jo ingeniør ... så jo, det gør det!</a:t>
            </a:r>
            <a:endParaRPr lang="da-DK" sz="1800" b="0" strike="noStrike" spc="-1">
              <a:latin typeface="Arial"/>
            </a:endParaRPr>
          </a:p>
        </p:txBody>
      </p:sp>
      <p:sp>
        <p:nvSpPr>
          <p:cNvPr id="167" name="Oval billedforklaring 3"/>
          <p:cNvSpPr/>
          <p:nvPr/>
        </p:nvSpPr>
        <p:spPr>
          <a:xfrm>
            <a:off x="9696240" y="3933000"/>
            <a:ext cx="2392920" cy="19998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da-DK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Nu forstår jeg, hvorfor det er lettere at trække luften ind end at puste ud...</a:t>
            </a:r>
            <a:endParaRPr lang="da-DK" sz="1800" b="0" strike="noStrike" spc="-1">
              <a:latin typeface="Arial"/>
            </a:endParaRPr>
          </a:p>
        </p:txBody>
      </p:sp>
      <p:pic>
        <p:nvPicPr>
          <p:cNvPr id="168" name="Billede 3"/>
          <p:cNvPicPr/>
          <p:nvPr/>
        </p:nvPicPr>
        <p:blipFill>
          <a:blip r:embed="rId3"/>
          <a:stretch/>
        </p:blipFill>
        <p:spPr>
          <a:xfrm>
            <a:off x="3863880" y="4293000"/>
            <a:ext cx="2000160" cy="1545480"/>
          </a:xfrm>
          <a:prstGeom prst="rect">
            <a:avLst/>
          </a:prstGeom>
          <a:ln w="0">
            <a:noFill/>
          </a:ln>
        </p:spPr>
      </p:pic>
      <p:pic>
        <p:nvPicPr>
          <p:cNvPr id="169" name="Billede 13"/>
          <p:cNvPicPr/>
          <p:nvPr/>
        </p:nvPicPr>
        <p:blipFill>
          <a:blip r:embed="rId4"/>
          <a:stretch/>
        </p:blipFill>
        <p:spPr>
          <a:xfrm>
            <a:off x="8184240" y="5645880"/>
            <a:ext cx="1617480" cy="12114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p15="http://schemas.microsoft.com/office/powerpoint/2012/main">
      <p:transition spd="med">
        <p:fade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4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5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1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2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6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1066680" y="99360"/>
            <a:ext cx="10057680" cy="132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da-DK" sz="3600" b="0" strike="noStrike" spc="-1">
                <a:solidFill>
                  <a:srgbClr val="FFFFFF"/>
                </a:solidFill>
                <a:latin typeface="Franklin Gothic Medium"/>
              </a:rPr>
              <a:t>Tak for opmærksomheden</a:t>
            </a:r>
            <a:endParaRPr lang="da-DK" sz="3600" b="0" strike="noStrike" spc="-1"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1066680" y="1825560"/>
            <a:ext cx="479988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8000" lnSpcReduction="10000"/>
          </a:bodyPr>
          <a:lstStyle/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</a:pPr>
            <a:r>
              <a:rPr lang="da-DK" sz="2400" b="0" strike="noStrike" spc="-1">
                <a:solidFill>
                  <a:srgbClr val="404040"/>
                </a:solidFill>
                <a:latin typeface="Franklin Gothic Medium"/>
              </a:rPr>
              <a:t>Har I nogle idéer, som kan blive til virkelighed???</a:t>
            </a:r>
            <a:endParaRPr lang="da-DK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800"/>
              </a:spcBef>
              <a:buNone/>
            </a:pPr>
            <a:endParaRPr lang="da-DK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</a:pPr>
            <a:r>
              <a:rPr lang="da-DK" sz="2400" b="0" strike="noStrike" spc="-1">
                <a:solidFill>
                  <a:srgbClr val="404040"/>
                </a:solidFill>
                <a:latin typeface="Franklin Gothic Medium"/>
              </a:rPr>
              <a:t>Hvem kan hjælpe jer med at realisere jeres idéer???</a:t>
            </a:r>
            <a:endParaRPr lang="da-DK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800"/>
              </a:spcBef>
              <a:buNone/>
            </a:pPr>
            <a:endParaRPr lang="da-DK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</a:pPr>
            <a:r>
              <a:rPr lang="da-DK" sz="2400" b="0" strike="noStrike" spc="-1">
                <a:solidFill>
                  <a:srgbClr val="404040"/>
                </a:solidFill>
                <a:latin typeface="Franklin Gothic Medium"/>
              </a:rPr>
              <a:t>Kan flere patienter få glæde af det???</a:t>
            </a:r>
            <a:endParaRPr lang="da-DK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800"/>
              </a:spcBef>
              <a:buNone/>
            </a:pPr>
            <a:endParaRPr lang="da-DK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</a:pPr>
            <a:r>
              <a:rPr lang="da-DK" sz="2400" b="0" strike="noStrike" spc="-1">
                <a:solidFill>
                  <a:srgbClr val="404040"/>
                </a:solidFill>
                <a:latin typeface="Franklin Gothic Medium"/>
              </a:rPr>
              <a:t>Spørgsmål?</a:t>
            </a:r>
            <a:endParaRPr lang="da-DK" sz="2400" b="0" strike="noStrike" spc="-1">
              <a:latin typeface="Arial"/>
            </a:endParaRPr>
          </a:p>
        </p:txBody>
      </p:sp>
      <p:sp>
        <p:nvSpPr>
          <p:cNvPr id="172" name="PlaceHolder 3"/>
          <p:cNvSpPr>
            <a:spLocks noGrp="1"/>
          </p:cNvSpPr>
          <p:nvPr>
            <p:ph/>
          </p:nvPr>
        </p:nvSpPr>
        <p:spPr>
          <a:xfrm>
            <a:off x="6324480" y="1825560"/>
            <a:ext cx="4799880" cy="4574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90000"/>
              </a:lnSpc>
              <a:spcBef>
                <a:spcPts val="1800"/>
              </a:spcBef>
              <a:buNone/>
              <a:tabLst>
                <a:tab pos="0" algn="l"/>
              </a:tabLst>
            </a:pPr>
            <a:r>
              <a:rPr lang="da-DK" sz="2400" b="0" strike="noStrike" spc="-1">
                <a:solidFill>
                  <a:srgbClr val="B82D2F"/>
                </a:solidFill>
                <a:latin typeface="Franklin Gothic Medium"/>
              </a:rPr>
              <a:t>Tak fra projektgruppen:</a:t>
            </a:r>
            <a:endParaRPr lang="da-DK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  <a:tabLst>
                <a:tab pos="0" algn="l"/>
              </a:tabLst>
            </a:pPr>
            <a:r>
              <a:rPr lang="da-DK" sz="1800" b="0" strike="noStrike" spc="-1">
                <a:solidFill>
                  <a:srgbClr val="404040"/>
                </a:solidFill>
                <a:latin typeface="Franklin Gothic Medium"/>
              </a:rPr>
              <a:t>Marianne Staats Heinesen, Sygeplejerske, Intensiv Nord 2</a:t>
            </a:r>
            <a:endParaRPr lang="da-DK" sz="1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  <a:tabLst>
                <a:tab pos="0" algn="l"/>
              </a:tabLst>
            </a:pPr>
            <a:r>
              <a:rPr lang="da-DK" sz="1800" b="0" strike="noStrike" spc="-1">
                <a:solidFill>
                  <a:srgbClr val="404040"/>
                </a:solidFill>
                <a:latin typeface="Franklin Gothic Medium"/>
              </a:rPr>
              <a:t>Rebekka Svinth Haastrup, Sygeplejerske, Intensiv Nord 2</a:t>
            </a:r>
            <a:endParaRPr lang="da-DK" sz="1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  <a:tabLst>
                <a:tab pos="0" algn="l"/>
              </a:tabLst>
            </a:pPr>
            <a:r>
              <a:rPr lang="da-DK" sz="1800" b="0" strike="noStrike" spc="-1">
                <a:solidFill>
                  <a:srgbClr val="404040"/>
                </a:solidFill>
                <a:latin typeface="Franklin Gothic Medium"/>
              </a:rPr>
              <a:t>Linette Thorn, Specialeansvarlig, Intensiv Nord 2, Cand.cur</a:t>
            </a:r>
            <a:endParaRPr lang="da-DK" sz="1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  <a:tabLst>
                <a:tab pos="0" algn="l"/>
              </a:tabLst>
            </a:pPr>
            <a:r>
              <a:rPr lang="da-DK" sz="1800" b="0" strike="noStrike" spc="-1">
                <a:solidFill>
                  <a:srgbClr val="404040"/>
                </a:solidFill>
                <a:latin typeface="Franklin Gothic Medium"/>
              </a:rPr>
              <a:t>Kristian Brogaard Krogh: Afdelingslæge, B&amp;O 2, AUH</a:t>
            </a:r>
            <a:endParaRPr lang="da-DK" sz="1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800"/>
              </a:spcBef>
              <a:buClr>
                <a:srgbClr val="404040"/>
              </a:buClr>
              <a:buFont typeface="Arial"/>
              <a:buChar char="▪"/>
              <a:tabLst>
                <a:tab pos="0" algn="l"/>
              </a:tabLst>
            </a:pPr>
            <a:r>
              <a:rPr lang="da-DK" sz="1800" b="0" strike="noStrike" spc="-1">
                <a:solidFill>
                  <a:srgbClr val="404040"/>
                </a:solidFill>
                <a:latin typeface="Franklin Gothic Medium"/>
              </a:rPr>
              <a:t>Mads Emil Nielsen: Klinisk ingeniør (Studentermedhjælper) </a:t>
            </a:r>
            <a:endParaRPr lang="da-DK" sz="1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800"/>
              </a:spcBef>
              <a:buNone/>
              <a:tabLst>
                <a:tab pos="0" algn="l"/>
              </a:tabLst>
            </a:pPr>
            <a:endParaRPr lang="da-DK" sz="1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800"/>
              </a:spcBef>
              <a:buNone/>
              <a:tabLst>
                <a:tab pos="0" algn="l"/>
              </a:tabLst>
            </a:pPr>
            <a:endParaRPr lang="da-DK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p15="http://schemas.microsoft.com/office/powerpoint/2012/main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297</Words>
  <Application>Microsoft Office PowerPoint</Application>
  <PresentationFormat>Widescreen</PresentationFormat>
  <Paragraphs>49</Paragraphs>
  <Slides>8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8</vt:i4>
      </vt:variant>
      <vt:variant>
        <vt:lpstr>Tema</vt:lpstr>
      </vt:variant>
      <vt:variant>
        <vt:i4>3</vt:i4>
      </vt:variant>
      <vt:variant>
        <vt:lpstr>Slidetitler</vt:lpstr>
      </vt:variant>
      <vt:variant>
        <vt:i4>8</vt:i4>
      </vt:variant>
    </vt:vector>
  </HeadingPairs>
  <TitlesOfParts>
    <vt:vector size="19" baseType="lpstr">
      <vt:lpstr>Arial</vt:lpstr>
      <vt:lpstr>Calibri</vt:lpstr>
      <vt:lpstr>Calibri Light</vt:lpstr>
      <vt:lpstr>DejaVu Sans</vt:lpstr>
      <vt:lpstr>Franklin Gothic Medium</vt:lpstr>
      <vt:lpstr>Symbol</vt:lpstr>
      <vt:lpstr>Times New Roman</vt:lpstr>
      <vt:lpstr>Wingdings</vt:lpstr>
      <vt:lpstr>Office Theme</vt:lpstr>
      <vt:lpstr>Office Theme</vt:lpstr>
      <vt:lpstr>Office Theme</vt:lpstr>
      <vt:lpstr>HEADDDA</vt:lpstr>
      <vt:lpstr>Fra kunstigt koma til komfort</vt:lpstr>
      <vt:lpstr>Hvad tænker patienten, når jeg siger...</vt:lpstr>
      <vt:lpstr>Fra ide til virkelighed</vt:lpstr>
      <vt:lpstr>PowerPoint-præsentation</vt:lpstr>
      <vt:lpstr>HEADDDA som fælles redskab</vt:lpstr>
      <vt:lpstr>HEADDDA som fælles redskab</vt:lpstr>
      <vt:lpstr>Tak for opmærksomheden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Titellayout</dc:title>
  <dc:subject/>
  <dc:creator>Anette Bjerregaard Alrø</dc:creator>
  <dc:description/>
  <cp:lastModifiedBy>Lise Klarholt Busk</cp:lastModifiedBy>
  <cp:revision>8</cp:revision>
  <dcterms:created xsi:type="dcterms:W3CDTF">2022-10-14T10:47:44Z</dcterms:created>
  <dcterms:modified xsi:type="dcterms:W3CDTF">2023-06-08T10:26:32Z</dcterms:modified>
  <dc:language>da-DK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Widescreen</vt:lpwstr>
  </property>
  <property fmtid="{D5CDD505-2E9C-101B-9397-08002B2CF9AE}" pid="4" name="Slides">
    <vt:i4>9</vt:i4>
  </property>
</Properties>
</file>