
<file path=[Content_Types].xml><?xml version="1.0" encoding="utf-8"?>
<Types xmlns="http://schemas.openxmlformats.org/package/2006/content-types">
  <Default Extension="png" ContentType="image/png"/>
  <Default Extension="mp3" ContentType="audio/m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  <p:sldMasterId id="2147483869" r:id="rId2"/>
  </p:sldMasterIdLst>
  <p:notesMasterIdLst>
    <p:notesMasterId r:id="rId8"/>
  </p:notesMasterIdLst>
  <p:sldIdLst>
    <p:sldId id="285" r:id="rId3"/>
    <p:sldId id="290" r:id="rId4"/>
    <p:sldId id="291" r:id="rId5"/>
    <p:sldId id="292" r:id="rId6"/>
    <p:sldId id="293" r:id="rId7"/>
  </p:sldIdLst>
  <p:sldSz cx="12190413" cy="6859588"/>
  <p:notesSz cx="6797675" cy="9926638"/>
  <p:custDataLst>
    <p:tags r:id="rId9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5" d="100"/>
          <a:sy n="115" d="100"/>
        </p:scale>
        <p:origin x="378" y="114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02-06-2021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4538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Letting go is hard,</a:t>
            </a:r>
            <a:r>
              <a:rPr lang="en-US" baseline="0" smtClean="0"/>
              <a:t> we know.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5557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1A8ED9-A90F-43A0-A471-4F79F54F87D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555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0299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000" y="1989634"/>
            <a:ext cx="4859463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606" y="5342988"/>
            <a:ext cx="10801200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>
              <a:buClr>
                <a:schemeClr val="bg1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ekst bullit-form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1664508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buClr>
                <a:schemeClr val="accent6"/>
              </a:buClr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accent5"/>
                </a:solidFill>
              </a:defRPr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buClr>
                <a:schemeClr val="bg1"/>
              </a:buClr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buClr>
                <a:schemeClr val="bg1"/>
              </a:buClr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800000"/>
            <a:ext cx="10080000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000" y="2700000"/>
            <a:ext cx="10080000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0"/>
            <a:ext cx="2502174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0" y="576000"/>
            <a:ext cx="12190413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0000" y="576000"/>
            <a:ext cx="4500000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8649" y="3141698"/>
            <a:ext cx="115197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000" y="1800000"/>
            <a:ext cx="10080000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000" y="828000"/>
            <a:ext cx="10080000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000" y="6048000"/>
            <a:ext cx="10080000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12190413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0000" y="1908000"/>
            <a:ext cx="630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0000" y="2880000"/>
            <a:ext cx="3060000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0000" y="2880000"/>
            <a:ext cx="3060000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0000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0000" y="1908000"/>
            <a:ext cx="630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0000" y="2880000"/>
            <a:ext cx="6300000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0000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0000" y="1800000"/>
            <a:ext cx="3240000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000" y="1800000"/>
            <a:ext cx="6660000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000" y="2159502"/>
            <a:ext cx="4860000" cy="4032000"/>
          </a:xfrm>
        </p:spPr>
        <p:txBody>
          <a:bodyPr anchor="t" anchorCtr="0"/>
          <a:lstStyle>
            <a:lvl1pPr>
              <a:defRPr sz="3200"/>
            </a:lvl1pPr>
            <a:lvl2pPr marL="628650" indent="-271463">
              <a:defRPr sz="32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</a:t>
            </a:r>
            <a:br>
              <a:rPr lang="da-DK" altLang="da-DK" dirty="0" smtClean="0"/>
            </a:br>
            <a:r>
              <a:rPr lang="da-DK" altLang="da-DK" dirty="0" smtClean="0"/>
              <a:t>på ikon for at tilføje indhold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0000" y="2160000"/>
            <a:ext cx="4860000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32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000" y="2159502"/>
            <a:ext cx="3240000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82563" indent="-182563">
              <a:defRPr sz="26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0000" y="2160000"/>
            <a:ext cx="3240000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0000" y="2160000"/>
            <a:ext cx="3240000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2160000"/>
            <a:ext cx="3240000" cy="4032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0000" y="2160000"/>
            <a:ext cx="3240000" cy="4032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0000" y="2160000"/>
            <a:ext cx="3240000" cy="4032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53941" y="2130920"/>
            <a:ext cx="5422194" cy="147036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53937" y="3887100"/>
            <a:ext cx="4507914" cy="1753006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192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85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78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71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64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57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50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43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Click to edit Master subtitle style</a:t>
            </a:r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124600"/>
            <a:ext cx="6158699" cy="44873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656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848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59" y="4407921"/>
            <a:ext cx="10361851" cy="1362391"/>
          </a:xfrm>
        </p:spPr>
        <p:txBody>
          <a:bodyPr anchor="t"/>
          <a:lstStyle>
            <a:lvl1pPr algn="l">
              <a:defRPr sz="1688" b="1" cap="all"/>
            </a:lvl1pPr>
          </a:lstStyle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59" y="2907387"/>
            <a:ext cx="10361851" cy="1500534"/>
          </a:xfrm>
        </p:spPr>
        <p:txBody>
          <a:bodyPr anchor="b"/>
          <a:lstStyle>
            <a:lvl1pPr marL="0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1pPr>
            <a:lvl2pPr marL="192916" indent="0"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 marL="385831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 marL="578747" indent="0"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 marL="771662" indent="0"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  <a:lvl6pPr marL="964578" indent="0"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6pPr>
            <a:lvl7pPr marL="1157493" indent="0"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7pPr>
            <a:lvl8pPr marL="1350409" indent="0"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8pPr>
            <a:lvl9pPr marL="1543324" indent="0"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3076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1" y="1600572"/>
            <a:ext cx="5384099" cy="4527011"/>
          </a:xfrm>
        </p:spPr>
        <p:txBody>
          <a:bodyPr/>
          <a:lstStyle>
            <a:lvl1pPr>
              <a:defRPr sz="1181"/>
            </a:lvl1pPr>
            <a:lvl2pPr>
              <a:defRPr sz="1013"/>
            </a:lvl2pPr>
            <a:lvl3pPr>
              <a:defRPr sz="844"/>
            </a:lvl3pPr>
            <a:lvl4pPr>
              <a:defRPr sz="760"/>
            </a:lvl4pPr>
            <a:lvl5pPr>
              <a:defRPr sz="760"/>
            </a:lvl5pPr>
            <a:lvl6pPr>
              <a:defRPr sz="760"/>
            </a:lvl6pPr>
            <a:lvl7pPr>
              <a:defRPr sz="760"/>
            </a:lvl7pPr>
            <a:lvl8pPr>
              <a:defRPr sz="760"/>
            </a:lvl8pPr>
            <a:lvl9pPr>
              <a:defRPr sz="760"/>
            </a:lvl9pPr>
          </a:lstStyle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3" y="1600572"/>
            <a:ext cx="5384099" cy="4527011"/>
          </a:xfrm>
        </p:spPr>
        <p:txBody>
          <a:bodyPr/>
          <a:lstStyle>
            <a:lvl1pPr>
              <a:defRPr sz="1181"/>
            </a:lvl1pPr>
            <a:lvl2pPr>
              <a:defRPr sz="1013"/>
            </a:lvl2pPr>
            <a:lvl3pPr>
              <a:defRPr sz="844"/>
            </a:lvl3pPr>
            <a:lvl4pPr>
              <a:defRPr sz="760"/>
            </a:lvl4pPr>
            <a:lvl5pPr>
              <a:defRPr sz="760"/>
            </a:lvl5pPr>
            <a:lvl6pPr>
              <a:defRPr sz="760"/>
            </a:lvl6pPr>
            <a:lvl7pPr>
              <a:defRPr sz="760"/>
            </a:lvl7pPr>
            <a:lvl8pPr>
              <a:defRPr sz="760"/>
            </a:lvl8pPr>
            <a:lvl9pPr>
              <a:defRPr sz="760"/>
            </a:lvl9pPr>
          </a:lstStyle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8943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8"/>
            <a:ext cx="5386216" cy="639910"/>
          </a:xfrm>
        </p:spPr>
        <p:txBody>
          <a:bodyPr anchor="b"/>
          <a:lstStyle>
            <a:lvl1pPr marL="0" indent="0">
              <a:buNone/>
              <a:defRPr sz="1013" b="1"/>
            </a:lvl1pPr>
            <a:lvl2pPr marL="192916" indent="0">
              <a:buNone/>
              <a:defRPr sz="844" b="1"/>
            </a:lvl2pPr>
            <a:lvl3pPr marL="385831" indent="0">
              <a:buNone/>
              <a:defRPr sz="760" b="1"/>
            </a:lvl3pPr>
            <a:lvl4pPr marL="578747" indent="0">
              <a:buNone/>
              <a:defRPr sz="675" b="1"/>
            </a:lvl4pPr>
            <a:lvl5pPr marL="771662" indent="0">
              <a:buNone/>
              <a:defRPr sz="675" b="1"/>
            </a:lvl5pPr>
            <a:lvl6pPr marL="964578" indent="0">
              <a:buNone/>
              <a:defRPr sz="675" b="1"/>
            </a:lvl6pPr>
            <a:lvl7pPr marL="1157493" indent="0">
              <a:buNone/>
              <a:defRPr sz="675" b="1"/>
            </a:lvl7pPr>
            <a:lvl8pPr marL="1350409" indent="0">
              <a:buNone/>
              <a:defRPr sz="675" b="1"/>
            </a:lvl8pPr>
            <a:lvl9pPr marL="1543324" indent="0">
              <a:buNone/>
              <a:defRPr sz="675" b="1"/>
            </a:lvl9pPr>
          </a:lstStyle>
          <a:p>
            <a:pPr lvl="0"/>
            <a:r>
              <a:rPr lang="da-DK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78"/>
            <a:ext cx="5386216" cy="3952203"/>
          </a:xfrm>
        </p:spPr>
        <p:txBody>
          <a:bodyPr/>
          <a:lstStyle>
            <a:lvl1pPr>
              <a:defRPr sz="1013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  <a:lvl6pPr>
              <a:defRPr sz="675"/>
            </a:lvl6pPr>
            <a:lvl7pPr>
              <a:defRPr sz="675"/>
            </a:lvl7pPr>
            <a:lvl8pPr>
              <a:defRPr sz="675"/>
            </a:lvl8pPr>
            <a:lvl9pPr>
              <a:defRPr sz="675"/>
            </a:lvl9pPr>
          </a:lstStyle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4" y="1535468"/>
            <a:ext cx="5388331" cy="639910"/>
          </a:xfrm>
        </p:spPr>
        <p:txBody>
          <a:bodyPr anchor="b"/>
          <a:lstStyle>
            <a:lvl1pPr marL="0" indent="0">
              <a:buNone/>
              <a:defRPr sz="1013" b="1"/>
            </a:lvl1pPr>
            <a:lvl2pPr marL="192916" indent="0">
              <a:buNone/>
              <a:defRPr sz="844" b="1"/>
            </a:lvl2pPr>
            <a:lvl3pPr marL="385831" indent="0">
              <a:buNone/>
              <a:defRPr sz="760" b="1"/>
            </a:lvl3pPr>
            <a:lvl4pPr marL="578747" indent="0">
              <a:buNone/>
              <a:defRPr sz="675" b="1"/>
            </a:lvl4pPr>
            <a:lvl5pPr marL="771662" indent="0">
              <a:buNone/>
              <a:defRPr sz="675" b="1"/>
            </a:lvl5pPr>
            <a:lvl6pPr marL="964578" indent="0">
              <a:buNone/>
              <a:defRPr sz="675" b="1"/>
            </a:lvl6pPr>
            <a:lvl7pPr marL="1157493" indent="0">
              <a:buNone/>
              <a:defRPr sz="675" b="1"/>
            </a:lvl7pPr>
            <a:lvl8pPr marL="1350409" indent="0">
              <a:buNone/>
              <a:defRPr sz="675" b="1"/>
            </a:lvl8pPr>
            <a:lvl9pPr marL="1543324" indent="0">
              <a:buNone/>
              <a:defRPr sz="675" b="1"/>
            </a:lvl9pPr>
          </a:lstStyle>
          <a:p>
            <a:pPr lvl="0"/>
            <a:r>
              <a:rPr lang="da-DK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4" y="2175378"/>
            <a:ext cx="5388331" cy="3952203"/>
          </a:xfrm>
        </p:spPr>
        <p:txBody>
          <a:bodyPr/>
          <a:lstStyle>
            <a:lvl1pPr>
              <a:defRPr sz="1013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  <a:lvl6pPr>
              <a:defRPr sz="675"/>
            </a:lvl6pPr>
            <a:lvl7pPr>
              <a:defRPr sz="675"/>
            </a:lvl7pPr>
            <a:lvl8pPr>
              <a:defRPr sz="675"/>
            </a:lvl8pPr>
            <a:lvl9pPr>
              <a:defRPr sz="675"/>
            </a:lvl9pPr>
          </a:lstStyle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55925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65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733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19"/>
          </a:xfrm>
        </p:spPr>
        <p:txBody>
          <a:bodyPr anchor="b"/>
          <a:lstStyle>
            <a:lvl1pPr algn="l">
              <a:defRPr sz="844" b="1"/>
            </a:lvl1pPr>
          </a:lstStyle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5" y="273114"/>
            <a:ext cx="6814780" cy="5854469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  <a:lvl6pPr>
              <a:defRPr sz="844"/>
            </a:lvl6pPr>
            <a:lvl7pPr>
              <a:defRPr sz="844"/>
            </a:lvl7pPr>
            <a:lvl8pPr>
              <a:defRPr sz="844"/>
            </a:lvl8pPr>
            <a:lvl9pPr>
              <a:defRPr sz="844"/>
            </a:lvl9pPr>
          </a:lstStyle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3" y="1435433"/>
            <a:ext cx="4010562" cy="4692149"/>
          </a:xfrm>
        </p:spPr>
        <p:txBody>
          <a:bodyPr/>
          <a:lstStyle>
            <a:lvl1pPr marL="0" indent="0">
              <a:buNone/>
              <a:defRPr sz="591"/>
            </a:lvl1pPr>
            <a:lvl2pPr marL="192916" indent="0">
              <a:buNone/>
              <a:defRPr sz="506"/>
            </a:lvl2pPr>
            <a:lvl3pPr marL="385831" indent="0">
              <a:buNone/>
              <a:defRPr sz="422"/>
            </a:lvl3pPr>
            <a:lvl4pPr marL="578747" indent="0">
              <a:buNone/>
              <a:defRPr sz="380"/>
            </a:lvl4pPr>
            <a:lvl5pPr marL="771662" indent="0">
              <a:buNone/>
              <a:defRPr sz="380"/>
            </a:lvl5pPr>
            <a:lvl6pPr marL="964578" indent="0">
              <a:buNone/>
              <a:defRPr sz="380"/>
            </a:lvl6pPr>
            <a:lvl7pPr marL="1157493" indent="0">
              <a:buNone/>
              <a:defRPr sz="380"/>
            </a:lvl7pPr>
            <a:lvl8pPr marL="1350409" indent="0">
              <a:buNone/>
              <a:defRPr sz="380"/>
            </a:lvl8pPr>
            <a:lvl9pPr marL="1543324" indent="0">
              <a:buNone/>
              <a:defRPr sz="380"/>
            </a:lvl9pPr>
          </a:lstStyle>
          <a:p>
            <a:pPr lvl="0"/>
            <a:r>
              <a:rPr lang="da-DK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4198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844" b="1"/>
            </a:lvl1pPr>
          </a:lstStyle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6"/>
            <a:ext cx="7314248" cy="4115753"/>
          </a:xfrm>
        </p:spPr>
        <p:txBody>
          <a:bodyPr/>
          <a:lstStyle>
            <a:lvl1pPr marL="0" indent="0">
              <a:buNone/>
              <a:defRPr sz="1350"/>
            </a:lvl1pPr>
            <a:lvl2pPr marL="192916" indent="0">
              <a:buNone/>
              <a:defRPr sz="1181"/>
            </a:lvl2pPr>
            <a:lvl3pPr marL="385831" indent="0">
              <a:buNone/>
              <a:defRPr sz="1013"/>
            </a:lvl3pPr>
            <a:lvl4pPr marL="578747" indent="0">
              <a:buNone/>
              <a:defRPr sz="844"/>
            </a:lvl4pPr>
            <a:lvl5pPr marL="771662" indent="0">
              <a:buNone/>
              <a:defRPr sz="844"/>
            </a:lvl5pPr>
            <a:lvl6pPr marL="964578" indent="0">
              <a:buNone/>
              <a:defRPr sz="844"/>
            </a:lvl6pPr>
            <a:lvl7pPr marL="1157493" indent="0">
              <a:buNone/>
              <a:defRPr sz="844"/>
            </a:lvl7pPr>
            <a:lvl8pPr marL="1350409" indent="0">
              <a:buNone/>
              <a:defRPr sz="844"/>
            </a:lvl8pPr>
            <a:lvl9pPr marL="1543324" indent="0">
              <a:buNone/>
              <a:defRPr sz="844"/>
            </a:lvl9pPr>
          </a:lstStyle>
          <a:p>
            <a:r>
              <a:rPr lang="da-DK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2"/>
            <a:ext cx="7314248" cy="805048"/>
          </a:xfrm>
        </p:spPr>
        <p:txBody>
          <a:bodyPr/>
          <a:lstStyle>
            <a:lvl1pPr marL="0" indent="0">
              <a:buNone/>
              <a:defRPr sz="591"/>
            </a:lvl1pPr>
            <a:lvl2pPr marL="192916" indent="0">
              <a:buNone/>
              <a:defRPr sz="506"/>
            </a:lvl2pPr>
            <a:lvl3pPr marL="385831" indent="0">
              <a:buNone/>
              <a:defRPr sz="422"/>
            </a:lvl3pPr>
            <a:lvl4pPr marL="578747" indent="0">
              <a:buNone/>
              <a:defRPr sz="380"/>
            </a:lvl4pPr>
            <a:lvl5pPr marL="771662" indent="0">
              <a:buNone/>
              <a:defRPr sz="380"/>
            </a:lvl5pPr>
            <a:lvl6pPr marL="964578" indent="0">
              <a:buNone/>
              <a:defRPr sz="380"/>
            </a:lvl6pPr>
            <a:lvl7pPr marL="1157493" indent="0">
              <a:buNone/>
              <a:defRPr sz="380"/>
            </a:lvl7pPr>
            <a:lvl8pPr marL="1350409" indent="0">
              <a:buNone/>
              <a:defRPr sz="380"/>
            </a:lvl8pPr>
            <a:lvl9pPr marL="1543324" indent="0">
              <a:buNone/>
              <a:defRPr sz="380"/>
            </a:lvl9pPr>
          </a:lstStyle>
          <a:p>
            <a:pPr lvl="0"/>
            <a:r>
              <a:rPr lang="da-DK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112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15642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49" y="274703"/>
            <a:ext cx="2742843" cy="5852880"/>
          </a:xfrm>
        </p:spPr>
        <p:txBody>
          <a:bodyPr vert="eaVert"/>
          <a:lstStyle/>
          <a:p>
            <a:r>
              <a:rPr lang="da-DK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1" y="274703"/>
            <a:ext cx="8025355" cy="5852880"/>
          </a:xfrm>
        </p:spPr>
        <p:txBody>
          <a:bodyPr vert="eaVert"/>
          <a:lstStyle/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4DD2693C-57C3-4914-8E69-D777D6AA2CC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7823"/>
            <a:ext cx="3860297" cy="3652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463" y="6357823"/>
            <a:ext cx="2844430" cy="365209"/>
          </a:xfrm>
          <a:prstGeom prst="rect">
            <a:avLst/>
          </a:prstGeom>
        </p:spPr>
        <p:txBody>
          <a:bodyPr/>
          <a:lstStyle/>
          <a:p>
            <a:fld id="{2259C21E-1789-4DE4-A292-CBB5A0C2C9F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92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19906" y="2159502"/>
            <a:ext cx="10078688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4000" y="6444000"/>
            <a:ext cx="309839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2000" y="108000"/>
            <a:ext cx="841358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60" r:id="rId7"/>
    <p:sldLayoutId id="2147483851" r:id="rId8"/>
    <p:sldLayoutId id="2147483850" r:id="rId9"/>
    <p:sldLayoutId id="2147483868" r:id="rId10"/>
    <p:sldLayoutId id="2147483854" r:id="rId11"/>
    <p:sldLayoutId id="2147483867" r:id="rId12"/>
    <p:sldLayoutId id="2147483842" r:id="rId13"/>
    <p:sldLayoutId id="2147483838" r:id="rId14"/>
    <p:sldLayoutId id="2147483849" r:id="rId15"/>
    <p:sldLayoutId id="2147483839" r:id="rId16"/>
    <p:sldLayoutId id="2147483840" r:id="rId17"/>
    <p:sldLayoutId id="2147483844" r:id="rId18"/>
    <p:sldLayoutId id="2147483845" r:id="rId19"/>
    <p:sldLayoutId id="2147483855" r:id="rId20"/>
    <p:sldLayoutId id="2147483857" r:id="rId21"/>
    <p:sldLayoutId id="2147483859" r:id="rId22"/>
    <p:sldLayoutId id="2147483846" r:id="rId23"/>
    <p:sldLayoutId id="2147483856" r:id="rId24"/>
    <p:sldLayoutId id="2147483863" r:id="rId25"/>
    <p:sldLayoutId id="2147483864" r:id="rId26"/>
    <p:sldLayoutId id="2147483865" r:id="rId27"/>
    <p:sldLayoutId id="2147483866" r:id="rId28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0" marR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itchFamily="2" charset="2"/>
        <a:buNone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1"/>
            <a:ext cx="10971372" cy="11432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Click to edit Master text styles</a:t>
            </a:r>
          </a:p>
          <a:p>
            <a:pPr lvl="1"/>
            <a:r>
              <a:rPr lang="da-DK" smtClean="0"/>
              <a:t>Second level</a:t>
            </a:r>
          </a:p>
          <a:p>
            <a:pPr lvl="2"/>
            <a:r>
              <a:rPr lang="da-DK" smtClean="0"/>
              <a:t>Third level</a:t>
            </a:r>
          </a:p>
          <a:p>
            <a:pPr lvl="3"/>
            <a:r>
              <a:rPr lang="da-DK" smtClean="0"/>
              <a:t>Fourth level</a:t>
            </a:r>
          </a:p>
          <a:p>
            <a:pPr lvl="4"/>
            <a:r>
              <a:rPr lang="da-DK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743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iming>
    <p:tnLst>
      <p:par>
        <p:cTn id="1" dur="indefinite" restart="never" nodeType="tmRoot"/>
      </p:par>
    </p:tnLst>
  </p:timing>
  <p:txStyles>
    <p:titleStyle>
      <a:lvl1pPr algn="l" defTabSz="385831" rtl="0" eaLnBrk="1" latinLnBrk="0" hangingPunct="1">
        <a:spcBef>
          <a:spcPct val="0"/>
        </a:spcBef>
        <a:buNone/>
        <a:defRPr sz="1688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144687" indent="-144687" algn="l" defTabSz="385831" rtl="0" eaLnBrk="1" latinLnBrk="0" hangingPunct="1">
        <a:spcBef>
          <a:spcPct val="20000"/>
        </a:spcBef>
        <a:buFont typeface="Arial"/>
        <a:buChar char="•"/>
        <a:defRPr sz="1181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313488" indent="-120572" algn="l" defTabSz="385831" rtl="0" eaLnBrk="1" latinLnBrk="0" hangingPunct="1">
        <a:spcBef>
          <a:spcPct val="20000"/>
        </a:spcBef>
        <a:buFont typeface="Arial"/>
        <a:buChar char="–"/>
        <a:defRPr sz="1013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482289" indent="-96458" algn="l" defTabSz="385831" rtl="0" eaLnBrk="1" latinLnBrk="0" hangingPunct="1">
        <a:spcBef>
          <a:spcPct val="20000"/>
        </a:spcBef>
        <a:buFont typeface="Arial"/>
        <a:buChar char="•"/>
        <a:defRPr sz="844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675204" indent="-96458" algn="l" defTabSz="385831" rtl="0" eaLnBrk="1" latinLnBrk="0" hangingPunct="1">
        <a:spcBef>
          <a:spcPct val="20000"/>
        </a:spcBef>
        <a:buFont typeface="Arial"/>
        <a:buChar char="–"/>
        <a:defRPr sz="76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868120" indent="-96458" algn="l" defTabSz="385831" rtl="0" eaLnBrk="1" latinLnBrk="0" hangingPunct="1">
        <a:spcBef>
          <a:spcPct val="20000"/>
        </a:spcBef>
        <a:buFont typeface="Arial"/>
        <a:buChar char="»"/>
        <a:defRPr sz="76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1061035" indent="-96458" algn="l" defTabSz="385831" rtl="0" eaLnBrk="1" latinLnBrk="0" hangingPunct="1">
        <a:spcBef>
          <a:spcPct val="20000"/>
        </a:spcBef>
        <a:buFont typeface="Arial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6pPr>
      <a:lvl7pPr marL="1253951" indent="-96458" algn="l" defTabSz="385831" rtl="0" eaLnBrk="1" latinLnBrk="0" hangingPunct="1">
        <a:spcBef>
          <a:spcPct val="20000"/>
        </a:spcBef>
        <a:buFont typeface="Arial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7pPr>
      <a:lvl8pPr marL="1446867" indent="-96458" algn="l" defTabSz="385831" rtl="0" eaLnBrk="1" latinLnBrk="0" hangingPunct="1">
        <a:spcBef>
          <a:spcPct val="20000"/>
        </a:spcBef>
        <a:buFont typeface="Arial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8pPr>
      <a:lvl9pPr marL="1639782" indent="-96458" algn="l" defTabSz="385831" rtl="0" eaLnBrk="1" latinLnBrk="0" hangingPunct="1">
        <a:spcBef>
          <a:spcPct val="20000"/>
        </a:spcBef>
        <a:buFont typeface="Arial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916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831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747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662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578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493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409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324" algn="l" defTabSz="385831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da-DK" dirty="0" smtClean="0"/>
              <a:t>Retur &lt; kl. 18.00 mobilisering &lt; natten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3204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-60000">
            <a:off x="5568975" y="2570515"/>
            <a:ext cx="1054482" cy="1415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marL="48229" indent="-48229" defTabSz="514441">
              <a:buFont typeface="Arial" pitchFamily="34" charset="0"/>
              <a:buChar char="•"/>
            </a:pPr>
            <a:endParaRPr lang="en-US" sz="422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 rot="-60000">
            <a:off x="5568975" y="2774159"/>
            <a:ext cx="1054482" cy="1415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defTabSz="514441"/>
            <a:endParaRPr lang="en-US" sz="422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 rot="-60000">
            <a:off x="5852572" y="1654542"/>
            <a:ext cx="1054482" cy="14159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marL="48229" indent="-48229" defTabSz="514441">
              <a:buFont typeface="Arial" pitchFamily="34" charset="0"/>
              <a:buChar char="•"/>
            </a:pPr>
            <a:endParaRPr lang="en-US" sz="422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29_Letting_Go_Is_Har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93021" y="6973468"/>
            <a:ext cx="205654" cy="205654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4318794" y="73179"/>
            <a:ext cx="3577054" cy="1286038"/>
          </a:xfrm>
          <a:prstGeom prst="doubleWav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algn="l" defTabSz="685800" rtl="0" eaLnBrk="1" latinLnBrk="0" hangingPunct="1">
              <a:spcBef>
                <a:spcPct val="0"/>
              </a:spcBef>
              <a:buNone/>
              <a:defRPr sz="3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385831"/>
            <a:r>
              <a:rPr lang="da-DK" sz="1688" b="1" dirty="0">
                <a:solidFill>
                  <a:prstClr val="white"/>
                </a:solidFill>
                <a:latin typeface="Calibri"/>
              </a:rPr>
              <a:t>Retur &lt; kl. 18.00 mobilisering &lt; natten</a:t>
            </a:r>
          </a:p>
          <a:p>
            <a:pPr algn="ctr" defTabSz="385831"/>
            <a:r>
              <a:rPr lang="da-DK" sz="1350" b="1" dirty="0">
                <a:solidFill>
                  <a:prstClr val="white"/>
                </a:solidFill>
                <a:latin typeface="Calibri"/>
              </a:rPr>
              <a:t>Hoftenære lårbensbrud</a:t>
            </a:r>
          </a:p>
        </p:txBody>
      </p:sp>
      <p:sp>
        <p:nvSpPr>
          <p:cNvPr id="10" name="Tekstfelt 9"/>
          <p:cNvSpPr txBox="1">
            <a:spLocks noChangeAspect="1"/>
          </p:cNvSpPr>
          <p:nvPr/>
        </p:nvSpPr>
        <p:spPr>
          <a:xfrm>
            <a:off x="4204862" y="2689887"/>
            <a:ext cx="3782707" cy="414510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  <a:p>
            <a:pPr algn="ctr" defTabSz="385744"/>
            <a:endParaRPr lang="da-DK" sz="1013" b="1" dirty="0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" name="Afrundet rektangel 12"/>
          <p:cNvSpPr/>
          <p:nvPr/>
        </p:nvSpPr>
        <p:spPr>
          <a:xfrm rot="20909722">
            <a:off x="4262466" y="1102134"/>
            <a:ext cx="1635449" cy="993332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 defTabSz="514441"/>
            <a:r>
              <a:rPr lang="da-DK" sz="1013" b="1" dirty="0">
                <a:solidFill>
                  <a:srgbClr val="3F3018"/>
                </a:solidFill>
                <a:latin typeface="Calibri"/>
              </a:rPr>
              <a:t>Hvem? </a:t>
            </a:r>
          </a:p>
          <a:p>
            <a:pPr algn="ctr" defTabSz="514441"/>
            <a:r>
              <a:rPr lang="da-DK" sz="1013" dirty="0">
                <a:solidFill>
                  <a:srgbClr val="3F3018"/>
                </a:solidFill>
                <a:latin typeface="Calibri"/>
              </a:rPr>
              <a:t>Primært for patienter med OP imellem kl. 7-11.00</a:t>
            </a:r>
          </a:p>
        </p:txBody>
      </p:sp>
      <p:sp>
        <p:nvSpPr>
          <p:cNvPr id="3" name="Rektangel 2"/>
          <p:cNvSpPr/>
          <p:nvPr/>
        </p:nvSpPr>
        <p:spPr>
          <a:xfrm>
            <a:off x="4318794" y="2756428"/>
            <a:ext cx="3577054" cy="129833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514441"/>
            <a:r>
              <a:rPr lang="da-DK" sz="1125" b="1" u="sng" dirty="0">
                <a:solidFill>
                  <a:prstClr val="black"/>
                </a:solidFill>
                <a:latin typeface="Calibri"/>
              </a:rPr>
              <a:t>Morgenmøde kl. 08.00 drøftes:</a:t>
            </a:r>
          </a:p>
          <a:p>
            <a:pPr marL="192916" indent="-192916" defTabSz="514441">
              <a:buFont typeface="+mj-lt"/>
              <a:buAutoNum type="arabicPeriod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Hvilke patienter har OP d.d. her i formiddag?</a:t>
            </a:r>
          </a:p>
          <a:p>
            <a:pPr marL="192916" indent="-192916" defTabSz="514441">
              <a:buFont typeface="+mj-lt"/>
              <a:buAutoNum type="arabicPeriod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Hvilken fysioterapeut og plejepersonale er ansvarlig for at samarbejde om koordinering af mobilisering og hjælpemidler?</a:t>
            </a:r>
          </a:p>
          <a:p>
            <a:pPr marL="192916" indent="-192916" defTabSz="514441">
              <a:buFont typeface="+mj-lt"/>
              <a:buAutoNum type="arabicPeriod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Koordinator for fys og plejepersonale dokumentere i anywhere under note ”Mob &lt; natten”</a:t>
            </a:r>
          </a:p>
        </p:txBody>
      </p:sp>
      <p:sp>
        <p:nvSpPr>
          <p:cNvPr id="18" name="Rektangel 17"/>
          <p:cNvSpPr/>
          <p:nvPr/>
        </p:nvSpPr>
        <p:spPr>
          <a:xfrm>
            <a:off x="4318794" y="4085225"/>
            <a:ext cx="1635449" cy="261650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514441"/>
            <a:r>
              <a:rPr lang="da-DK" sz="1125" b="1" u="sng" dirty="0">
                <a:solidFill>
                  <a:prstClr val="black"/>
                </a:solidFill>
                <a:latin typeface="Calibri"/>
              </a:rPr>
              <a:t>Terapeuter ansvar: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Finde hjælpemidler frem før/efter OP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Starter 1. mob.</a:t>
            </a:r>
            <a:r>
              <a:rPr lang="da-DK" sz="844" dirty="0">
                <a:solidFill>
                  <a:prstClr val="white"/>
                </a:solidFill>
                <a:latin typeface="Calibri"/>
              </a:rPr>
              <a:t> </a:t>
            </a:r>
            <a:r>
              <a:rPr lang="da-DK" sz="1125" dirty="0" smtClean="0">
                <a:solidFill>
                  <a:prstClr val="white"/>
                </a:solidFill>
                <a:latin typeface="Calibri"/>
              </a:rPr>
              <a:t>&lt; </a:t>
            </a:r>
            <a:r>
              <a:rPr lang="da-DK" sz="1125" dirty="0">
                <a:solidFill>
                  <a:prstClr val="white"/>
                </a:solidFill>
                <a:latin typeface="Calibri"/>
              </a:rPr>
              <a:t>kl. 15.00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Viderebringer besked til AV omkring  information omkring udvalgte patienter der skal mob. &lt; natten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Medansvarlig for dokumentation / reg. af tidlig mobilisering i EPJ</a:t>
            </a:r>
          </a:p>
          <a:p>
            <a:pPr defTabSz="514441"/>
            <a:endParaRPr lang="da-DK" sz="1125" dirty="0">
              <a:solidFill>
                <a:prstClr val="white"/>
              </a:solidFill>
              <a:latin typeface="Calibri"/>
            </a:endParaRP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endParaRPr lang="da-DK" sz="1013" dirty="0">
              <a:solidFill>
                <a:prstClr val="white"/>
              </a:solidFill>
              <a:latin typeface="Calibri"/>
            </a:endParaRPr>
          </a:p>
          <a:p>
            <a:pPr algn="ctr" defTabSz="514441"/>
            <a:endParaRPr lang="da-DK" sz="1125" b="1" u="sng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Rektangel 18"/>
          <p:cNvSpPr/>
          <p:nvPr/>
        </p:nvSpPr>
        <p:spPr>
          <a:xfrm>
            <a:off x="5989932" y="4092029"/>
            <a:ext cx="1905916" cy="260970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514441"/>
            <a:r>
              <a:rPr lang="da-DK" sz="1125" b="1" u="sng" dirty="0">
                <a:solidFill>
                  <a:prstClr val="black"/>
                </a:solidFill>
                <a:latin typeface="Calibri"/>
              </a:rPr>
              <a:t>Plejepersonale ansvar: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Give besked til terapeut når patient er retur fra opvågning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Medansvarlig for tidlig mobilisering af udvalgte patienter mellem kl. 07.00-23.00</a:t>
            </a: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r>
              <a:rPr lang="da-DK" sz="1125" dirty="0">
                <a:solidFill>
                  <a:prstClr val="white"/>
                </a:solidFill>
                <a:latin typeface="Calibri"/>
              </a:rPr>
              <a:t>Medansvarlig for dokumentation / reg. af tidlig mobilisering i EPJ</a:t>
            </a:r>
          </a:p>
          <a:p>
            <a:pPr defTabSz="514441"/>
            <a:endParaRPr lang="da-DK" sz="1125" dirty="0">
              <a:solidFill>
                <a:prstClr val="white"/>
              </a:solidFill>
              <a:latin typeface="Calibri"/>
            </a:endParaRP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endParaRPr lang="da-DK" sz="1125" dirty="0">
              <a:solidFill>
                <a:prstClr val="white"/>
              </a:solidFill>
              <a:latin typeface="Calibri"/>
            </a:endParaRPr>
          </a:p>
          <a:p>
            <a:pPr marL="192916" indent="-192916" defTabSz="514441">
              <a:buFont typeface="Arial" panose="020B0604020202020204" pitchFamily="34" charset="0"/>
              <a:buChar char="•"/>
            </a:pPr>
            <a:endParaRPr lang="da-DK" sz="1125" dirty="0">
              <a:solidFill>
                <a:prstClr val="white"/>
              </a:solidFill>
              <a:latin typeface="Calibri"/>
            </a:endParaRPr>
          </a:p>
          <a:p>
            <a:pPr algn="ctr" defTabSz="514441"/>
            <a:endParaRPr lang="da-DK" sz="1125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765652">
            <a:off x="4353916" y="1758993"/>
            <a:ext cx="837622" cy="1216103"/>
          </a:xfrm>
          <a:prstGeom prst="rect">
            <a:avLst/>
          </a:prstGeom>
          <a:extLst>
            <a:ext uri="{53640926-AAD7-44d8-BBD7-CCE9431645EC}">
              <a14:shadowObscured xmlns="" xmlns:a14="http://schemas.microsoft.com/office/drawing/2010/main" val="1"/>
            </a:ext>
          </a:extLst>
        </p:spPr>
      </p:pic>
      <p:sp>
        <p:nvSpPr>
          <p:cNvPr id="12" name="Tekstfelt 11"/>
          <p:cNvSpPr txBox="1"/>
          <p:nvPr/>
        </p:nvSpPr>
        <p:spPr>
          <a:xfrm>
            <a:off x="6288370" y="1164229"/>
            <a:ext cx="1721906" cy="1485375"/>
          </a:xfrm>
          <a:prstGeom prst="cloudCallout">
            <a:avLst>
              <a:gd name="adj1" fmla="val -4955"/>
              <a:gd name="adj2" fmla="val -72997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385744"/>
            <a:r>
              <a:rPr lang="da-DK" sz="760" b="1" dirty="0">
                <a:solidFill>
                  <a:srgbClr val="000000"/>
                </a:solidFill>
                <a:latin typeface="Verdana"/>
              </a:rPr>
              <a:t>Mobilisering</a:t>
            </a:r>
            <a:r>
              <a:rPr lang="da-DK" sz="760" b="1" u="sng" dirty="0">
                <a:solidFill>
                  <a:srgbClr val="000000"/>
                </a:solidFill>
                <a:latin typeface="Verdana"/>
              </a:rPr>
              <a:t> </a:t>
            </a:r>
            <a:r>
              <a:rPr lang="da-DK" sz="760" b="1" dirty="0">
                <a:solidFill>
                  <a:srgbClr val="000000"/>
                </a:solidFill>
                <a:latin typeface="Verdana"/>
              </a:rPr>
              <a:t>betyder:</a:t>
            </a:r>
          </a:p>
          <a:p>
            <a:pPr marL="108493" indent="-108493" defTabSz="385744">
              <a:buFont typeface="Arial" panose="020B0604020202020204" pitchFamily="34" charset="0"/>
              <a:buChar char="•"/>
            </a:pPr>
            <a:r>
              <a:rPr lang="da-DK" sz="844" dirty="0">
                <a:solidFill>
                  <a:srgbClr val="000000"/>
                </a:solidFill>
                <a:latin typeface="Verdana"/>
              </a:rPr>
              <a:t>Stående ved høj gangvogn etc.</a:t>
            </a:r>
          </a:p>
          <a:p>
            <a:pPr marL="108493" indent="-108493" defTabSz="385744">
              <a:buFont typeface="Arial" panose="020B0604020202020204" pitchFamily="34" charset="0"/>
              <a:buChar char="•"/>
            </a:pPr>
            <a:r>
              <a:rPr lang="da-DK" sz="844" dirty="0">
                <a:solidFill>
                  <a:srgbClr val="000000"/>
                </a:solidFill>
                <a:latin typeface="Verdana"/>
              </a:rPr>
              <a:t>Mobilisering til stol fx. med lift</a:t>
            </a: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67" t="52222" r="833" b="8888"/>
          <a:stretch>
            <a:fillRect/>
          </a:stretch>
        </p:blipFill>
        <p:spPr bwMode="auto">
          <a:xfrm rot="2174987">
            <a:off x="5016498" y="1942741"/>
            <a:ext cx="1823192" cy="642141"/>
          </a:xfrm>
          <a:prstGeom prst="rect">
            <a:avLst/>
          </a:prstGeom>
          <a:extLst>
            <a:ext uri="{53640926-AAD7-44d8-BBD7-CCE9431645EC}">
              <a14:shadowObscured xmlns="" xmlns:a14="http://schemas.microsoft.com/office/drawing/2010/main" val="1"/>
            </a:ext>
          </a:extLst>
        </p:spPr>
      </p:pic>
    </p:spTree>
    <p:extLst>
      <p:ext uri="{BB962C8B-B14F-4D97-AF65-F5344CB8AC3E}">
        <p14:creationId xmlns:p14="http://schemas.microsoft.com/office/powerpoint/2010/main" val="1876594243"/>
      </p:ext>
    </p:extLst>
  </p:cSld>
  <p:clrMapOvr>
    <a:masterClrMapping/>
  </p:clrMapOvr>
  <p:transition spd="slow" advClick="0" advTm="200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accel="27500" fill="hold" nodeType="withEffect" p14:presetBounceEnd="81667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667">
                                          <p:cBhvr additive="base">
                                            <p:cTn id="17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667">
                                          <p:cBhvr additive="base">
                                            <p:cTn id="18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0" presetID="2" presetClass="entr" presetSubtype="8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>
                                                <p:bg/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2" dur="800" fill="hold"/>
                                            <p:tgtEl>
                                              <p:spTgt spid="21">
                                                <p:bg/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3" dur="800" fill="hold"/>
                                            <p:tgtEl>
                                              <p:spTgt spid="21">
                                                <p:bg/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numSld="999" showWhenStopped="0">
                    <p:cTn id="24" fill="hold" display="0">
                      <p:stCondLst>
                        <p:cond delay="indefinite"/>
                      </p:stCondLst>
                      <p:endCondLst>
                        <p:cond evt="onPrev" delay="0">
                          <p:tgtEl>
                            <p:sldTgt/>
                          </p:tgtEl>
                        </p:cond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  <p:bldLst>
          <p:bldP spid="10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accel="275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>
                                                <p:bg/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800" fill="hold"/>
                                            <p:tgtEl>
                                              <p:spTgt spid="21">
                                                <p:bg/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800" fill="hold"/>
                                            <p:tgtEl>
                                              <p:spTgt spid="21">
                                                <p:bg/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numSld="999" showWhenStopped="0">
                    <p:cTn id="24" fill="hold" display="0">
                      <p:stCondLst>
                        <p:cond delay="indefinite"/>
                      </p:stCondLst>
                      <p:endCondLst>
                        <p:cond evt="onPrev" delay="0">
                          <p:tgtEl>
                            <p:sldTgt/>
                          </p:tgtEl>
                        </p:cond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  <p:bldLst>
          <p:bldP spid="10" grpId="0" animBg="1"/>
          <p:bldP spid="12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30" y="1072894"/>
            <a:ext cx="9433048" cy="5406157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838622" y="261442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Udsnit af datarapport der viser gennemsnitsmobiliseringstiden fra OP til 1. gangs mobiliseringen</a:t>
            </a:r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246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862" y="2277666"/>
            <a:ext cx="7029493" cy="3970362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478582" y="261442"/>
            <a:ext cx="10441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Denne graf illustrerer den positive udvikling af patienter der er retur &lt; kl. 18.00 og som  mobiliseres &lt; natten siden afprøvningens start d. 8. feb. 2021.</a:t>
            </a:r>
          </a:p>
          <a:p>
            <a:r>
              <a:rPr lang="da-DK" dirty="0" smtClean="0">
                <a:solidFill>
                  <a:schemeClr val="bg1"/>
                </a:solidFill>
              </a:rPr>
              <a:t> 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4" name="Tekstfelt 3"/>
          <p:cNvSpPr txBox="1"/>
          <p:nvPr/>
        </p:nvSpPr>
        <p:spPr>
          <a:xfrm>
            <a:off x="6233233" y="62480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Måneder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5" name="Tekstfelt 4"/>
          <p:cNvSpPr txBox="1"/>
          <p:nvPr/>
        </p:nvSpPr>
        <p:spPr>
          <a:xfrm>
            <a:off x="118542" y="2925738"/>
            <a:ext cx="280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Andel af patienter der er retur &lt; kl. 18.00 og mobiliseret &lt; natten</a:t>
            </a:r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9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82" y="261442"/>
            <a:ext cx="4619625" cy="6400800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5231110" y="4293890"/>
            <a:ext cx="6192688" cy="19389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Søljediagrammet illustrerer hvordan vi metodisk og systematisk har arbejder med identificering af barrierer/flaskehalse.</a:t>
            </a:r>
          </a:p>
          <a:p>
            <a:r>
              <a:rPr lang="da-DK" dirty="0" smtClean="0">
                <a:solidFill>
                  <a:schemeClr val="bg1"/>
                </a:solidFill>
              </a:rPr>
              <a:t>Her undersøger vi om der er sammenhæng imellem ugedagene og evnen  til at mobilisere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4" name="Tekstfelt 3"/>
          <p:cNvSpPr txBox="1"/>
          <p:nvPr/>
        </p:nvSpPr>
        <p:spPr>
          <a:xfrm>
            <a:off x="5303118" y="1053530"/>
            <a:ext cx="6192688" cy="12003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Dette søljediagram anvender vi til at undersøge hvad det hyppigste timeinterval for mobilisering efter operationen er.</a:t>
            </a:r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20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æsentation1" id="{026B9C26-36EA-4739-B75C-F4B01A0B7BEC}" vid="{9235BEF5-F166-4813-91EC-35E9200DD150}"/>
    </a:ext>
  </a:extLst>
</a:theme>
</file>

<file path=ppt/theme/theme2.xml><?xml version="1.0" encoding="utf-8"?>
<a:theme xmlns:a="http://schemas.openxmlformats.org/drawingml/2006/main" name="Five Rules">
  <a:themeElements>
    <a:clrScheme name="Duarte's Five Rules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08CFEE"/>
      </a:accent1>
      <a:accent2>
        <a:srgbClr val="F0AA26"/>
      </a:accent2>
      <a:accent3>
        <a:srgbClr val="5DA01F"/>
      </a:accent3>
      <a:accent4>
        <a:srgbClr val="F3EACD"/>
      </a:accent4>
      <a:accent5>
        <a:srgbClr val="4BACC6"/>
      </a:accent5>
      <a:accent6>
        <a:srgbClr val="F79646"/>
      </a:accent6>
      <a:hlink>
        <a:srgbClr val="F0AA26"/>
      </a:hlink>
      <a:folHlink>
        <a:srgbClr val="08CFE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284</Words>
  <Application>Microsoft Office PowerPoint</Application>
  <PresentationFormat>Brugerdefineret</PresentationFormat>
  <Paragraphs>58</Paragraphs>
  <Slides>5</Slides>
  <Notes>1</Notes>
  <HiddenSlides>0</HiddenSlides>
  <MMClips>1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2</vt:i4>
      </vt:variant>
      <vt:variant>
        <vt:lpstr>Slidetitler</vt:lpstr>
      </vt:variant>
      <vt:variant>
        <vt:i4>5</vt:i4>
      </vt:variant>
    </vt:vector>
  </HeadingPairs>
  <TitlesOfParts>
    <vt:vector size="11" baseType="lpstr">
      <vt:lpstr>Arial</vt:lpstr>
      <vt:lpstr>Calibri</vt:lpstr>
      <vt:lpstr>Verdana</vt:lpstr>
      <vt:lpstr>Wingdings</vt:lpstr>
      <vt:lpstr>RM-multicolour_16-9_v02</vt:lpstr>
      <vt:lpstr>Five Rules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Anne-Mette Viberg Sørensen</dc:creator>
  <cp:lastModifiedBy>Anne-Mette Viberg Sørensen</cp:lastModifiedBy>
  <cp:revision>7</cp:revision>
  <cp:lastPrinted>2020-01-23T11:37:56Z</cp:lastPrinted>
  <dcterms:created xsi:type="dcterms:W3CDTF">2021-05-17T07:08:52Z</dcterms:created>
  <dcterms:modified xsi:type="dcterms:W3CDTF">2021-06-02T06:46:20Z</dcterms:modified>
</cp:coreProperties>
</file>